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9"/>
  </p:notesMasterIdLst>
  <p:handoutMasterIdLst>
    <p:handoutMasterId r:id="rId30"/>
  </p:handoutMasterIdLst>
  <p:sldIdLst>
    <p:sldId id="330" r:id="rId5"/>
    <p:sldId id="373" r:id="rId6"/>
    <p:sldId id="421"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14" r:id="rId21"/>
    <p:sldId id="415" r:id="rId22"/>
    <p:sldId id="416" r:id="rId23"/>
    <p:sldId id="417" r:id="rId24"/>
    <p:sldId id="418" r:id="rId25"/>
    <p:sldId id="419" r:id="rId26"/>
    <p:sldId id="420" r:id="rId27"/>
    <p:sldId id="399" r:id="rId28"/>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3C6"/>
    <a:srgbClr val="0071BC"/>
    <a:srgbClr val="FF2700"/>
    <a:srgbClr val="0078D7"/>
    <a:srgbClr val="005E9E"/>
    <a:srgbClr val="0071C0"/>
    <a:srgbClr val="FFFFFF"/>
    <a:srgbClr val="C8302D"/>
    <a:srgbClr val="D24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27" autoAdjust="0"/>
    <p:restoredTop sz="82909" autoAdjust="0"/>
  </p:normalViewPr>
  <p:slideViewPr>
    <p:cSldViewPr snapToGrid="0">
      <p:cViewPr varScale="1">
        <p:scale>
          <a:sx n="74" d="100"/>
          <a:sy n="74" d="100"/>
        </p:scale>
        <p:origin x="1056" y="72"/>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p:scale>
        <a:sx n="60" d="100"/>
        <a:sy n="60" d="100"/>
      </p:scale>
      <p:origin x="0" y="0"/>
    </p:cViewPr>
  </p:sorterViewPr>
  <p:notesViewPr>
    <p:cSldViewPr snapToGrid="0" showGuides="1">
      <p:cViewPr varScale="1">
        <p:scale>
          <a:sx n="49" d="100"/>
          <a:sy n="49" d="100"/>
        </p:scale>
        <p:origin x="-268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pPr/>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pPr/>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rtl="0" fontAlgn="ctr">
              <a:buFont typeface="+mj-lt"/>
              <a:buAutoNum type="arabicPeriod"/>
            </a:pPr>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12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27424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258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698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5439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23</a:t>
            </a:fld>
            <a:endParaRPr lang="en-US" dirty="0"/>
          </a:p>
        </p:txBody>
      </p:sp>
      <p:sp>
        <p:nvSpPr>
          <p:cNvPr id="5" name="Header Placeholder 4"/>
          <p:cNvSpPr>
            <a:spLocks noGrp="1"/>
          </p:cNvSpPr>
          <p:nvPr>
            <p:ph type="hdr" sz="quarter" idx="11"/>
          </p:nvPr>
        </p:nvSpPr>
        <p:spPr/>
        <p:txBody>
          <a:bodyPr/>
          <a:lstStyle/>
          <a:p>
            <a:r>
              <a:rPr lang="en-US" dirty="0"/>
              <a:t>Microsoft SharePoint Server 2013</a:t>
            </a:r>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460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2</a:t>
            </a:fld>
            <a:endParaRPr lang="en-US" dirty="0"/>
          </a:p>
        </p:txBody>
      </p:sp>
      <p:sp>
        <p:nvSpPr>
          <p:cNvPr id="5" name="Header Placeholder 4"/>
          <p:cNvSpPr>
            <a:spLocks noGrp="1"/>
          </p:cNvSpPr>
          <p:nvPr>
            <p:ph type="hdr" sz="quarter" idx="11"/>
          </p:nvPr>
        </p:nvSpPr>
        <p:spPr/>
        <p:txBody>
          <a:bodyPr/>
          <a:lstStyle/>
          <a:p>
            <a:r>
              <a:rPr lang="en-US" dirty="0"/>
              <a:t>Microsoft SharePoint Server 2013</a:t>
            </a:r>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3</a:t>
            </a:fld>
            <a:endParaRPr lang="en-US"/>
          </a:p>
        </p:txBody>
      </p:sp>
    </p:spTree>
    <p:extLst>
      <p:ext uri="{BB962C8B-B14F-4D97-AF65-F5344CB8AC3E}">
        <p14:creationId xmlns:p14="http://schemas.microsoft.com/office/powerpoint/2010/main" val="598069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102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0694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6890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71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9063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rtl="0" fontAlgn="ctr">
              <a:buFont typeface="+mj-lt"/>
              <a:buAutoNum type="arabicPeriod"/>
            </a:pPr>
            <a:endParaRPr lang="ca-ES" dirty="0"/>
          </a:p>
        </p:txBody>
      </p:sp>
      <p:sp>
        <p:nvSpPr>
          <p:cNvPr id="4" name="Slide Number Placeholder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108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0073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4695203" y="0"/>
            <a:ext cx="4448797" cy="6858000"/>
          </a:xfrm>
          <a:prstGeom prst="rect">
            <a:avLst/>
          </a:prstGeom>
          <a:solidFill>
            <a:srgbClr val="0073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873726" y="13843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2227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480300" y="0"/>
            <a:ext cx="1663700" cy="6858000"/>
          </a:xfrm>
          <a:prstGeom prst="rect">
            <a:avLst/>
          </a:prstGeom>
          <a:solidFill>
            <a:srgbClr val="0073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5"/>
          <p:cNvSpPr>
            <a:spLocks noGrp="1"/>
          </p:cNvSpPr>
          <p:nvPr>
            <p:ph sz="quarter" idx="4"/>
          </p:nvPr>
        </p:nvSpPr>
        <p:spPr>
          <a:xfrm>
            <a:off x="222720" y="1447801"/>
            <a:ext cx="6876580" cy="50037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5" name="Title 1"/>
          <p:cNvSpPr>
            <a:spLocks noGrp="1"/>
          </p:cNvSpPr>
          <p:nvPr>
            <p:ph type="title"/>
          </p:nvPr>
        </p:nvSpPr>
        <p:spPr>
          <a:xfrm>
            <a:off x="222720" y="228601"/>
            <a:ext cx="8363938" cy="747897"/>
          </a:xfrm>
        </p:spPr>
        <p:txBody>
          <a:bodyPr/>
          <a:lstStyle>
            <a:lvl1pPr>
              <a:defRPr b="1">
                <a:solidFill>
                  <a:srgbClr val="0073C6"/>
                </a:solidFill>
              </a:defRPr>
            </a:lvl1pPr>
          </a:lstStyle>
          <a:p>
            <a:r>
              <a:rPr lang="en-US"/>
              <a:t>Click to edit Master title style</a:t>
            </a:r>
            <a:endParaRPr lang="en-US" dirty="0"/>
          </a:p>
        </p:txBody>
      </p:sp>
    </p:spTree>
    <p:extLst>
      <p:ext uri="{BB962C8B-B14F-4D97-AF65-F5344CB8AC3E}">
        <p14:creationId xmlns:p14="http://schemas.microsoft.com/office/powerpoint/2010/main" val="945885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8" r:id="rId29"/>
    <p:sldLayoutId id="2147484169" r:id="rId30"/>
    <p:sldLayoutId id="2147484170" r:id="rId31"/>
    <p:sldLayoutId id="2147484165" r:id="rId32"/>
    <p:sldLayoutId id="2147484141" r:id="rId33"/>
    <p:sldLayoutId id="2147484142" r:id="rId34"/>
    <p:sldLayoutId id="2147484143" r:id="rId35"/>
    <p:sldLayoutId id="2147484092" r:id="rId36"/>
    <p:sldLayoutId id="2147484150" r:id="rId37"/>
    <p:sldLayoutId id="2147484093" r:id="rId38"/>
    <p:sldLayoutId id="2147484094" r:id="rId39"/>
    <p:sldLayoutId id="2147484167" r:id="rId40"/>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54.jpe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jpe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785" r="30104"/>
          <a:stretch/>
        </p:blipFill>
        <p:spPr>
          <a:xfrm>
            <a:off x="0" y="0"/>
            <a:ext cx="9143999" cy="6858000"/>
          </a:xfrm>
          <a:prstGeom prst="rect">
            <a:avLst/>
          </a:prstGeom>
        </p:spPr>
      </p:pic>
      <p:sp>
        <p:nvSpPr>
          <p:cNvPr id="6" name="Title 16"/>
          <p:cNvSpPr>
            <a:spLocks noGrp="1"/>
          </p:cNvSpPr>
          <p:nvPr>
            <p:ph type="title" idx="4294967295"/>
          </p:nvPr>
        </p:nvSpPr>
        <p:spPr>
          <a:xfrm>
            <a:off x="0" y="4221163"/>
            <a:ext cx="9144000" cy="1220787"/>
          </a:xfrm>
          <a:solidFill>
            <a:srgbClr val="F2F2F2">
              <a:alpha val="80000"/>
            </a:srgbClr>
          </a:solidFill>
          <a:ln>
            <a:noFill/>
          </a:ln>
        </p:spPr>
        <p:txBody>
          <a:bodyPr vert="horz" wrap="square" lIns="137196" tIns="102897" rIns="137736" bIns="34299" rtlCol="0" anchor="ctr" anchorCtr="0">
            <a:normAutofit/>
          </a:bodyPr>
          <a:lstStyle/>
          <a:p>
            <a:pPr defTabSz="685983"/>
            <a:r>
              <a:rPr lang="en-US" sz="3600" dirty="0">
                <a:solidFill>
                  <a:srgbClr val="333333"/>
                </a:solidFill>
              </a:rPr>
              <a:t>Un </a:t>
            </a:r>
            <a:r>
              <a:rPr lang="en-US" sz="3600" dirty="0" err="1">
                <a:solidFill>
                  <a:srgbClr val="333333"/>
                </a:solidFill>
              </a:rPr>
              <a:t>Xarepoint</a:t>
            </a:r>
            <a:r>
              <a:rPr lang="en-US" sz="3600" dirty="0">
                <a:solidFill>
                  <a:srgbClr val="333333"/>
                </a:solidFill>
              </a:rPr>
              <a:t> </a:t>
            </a:r>
            <a:r>
              <a:rPr lang="en-US" sz="3600" dirty="0" err="1">
                <a:solidFill>
                  <a:srgbClr val="333333"/>
                </a:solidFill>
              </a:rPr>
              <a:t>en</a:t>
            </a:r>
            <a:r>
              <a:rPr lang="en-US" sz="3600" dirty="0">
                <a:solidFill>
                  <a:srgbClr val="333333"/>
                </a:solidFill>
              </a:rPr>
              <a:t> la mochila v2.0</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441950"/>
            <a:ext cx="4862513" cy="781050"/>
          </a:xfrm>
          <a:solidFill>
            <a:srgbClr val="F2F2F2">
              <a:alpha val="80000"/>
            </a:srgbClr>
          </a:solidFill>
          <a:ln>
            <a:noFill/>
          </a:ln>
        </p:spPr>
        <p:txBody>
          <a:bodyPr anchor="ctr">
            <a:normAutofit/>
          </a:bodyPr>
          <a:lstStyle/>
          <a:p>
            <a:pPr marL="180000" indent="0">
              <a:buNone/>
            </a:pPr>
            <a:r>
              <a:rPr lang="en-US" sz="2000" b="1" dirty="0"/>
              <a:t>Jose Gonzalez</a:t>
            </a:r>
          </a:p>
          <a:p>
            <a:pPr marL="180000" indent="0">
              <a:buNone/>
            </a:pPr>
            <a:r>
              <a:rPr lang="en-US" sz="2000" b="1" dirty="0"/>
              <a:t>Robert Bermejo</a:t>
            </a:r>
          </a:p>
        </p:txBody>
      </p:sp>
      <p:pic>
        <p:nvPicPr>
          <p:cNvPr id="4" name="Picture 3"/>
          <p:cNvPicPr>
            <a:picLocks noChangeAspect="1"/>
          </p:cNvPicPr>
          <p:nvPr/>
        </p:nvPicPr>
        <p:blipFill rotWithShape="1">
          <a:blip r:embed="rId4"/>
          <a:srcRect t="1" b="58"/>
          <a:stretch/>
        </p:blipFill>
        <p:spPr>
          <a:xfrm>
            <a:off x="7212457" y="3866356"/>
            <a:ext cx="1931543" cy="1930400"/>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389436" y="1028702"/>
            <a:ext cx="8363938" cy="560923"/>
          </a:xfrm>
        </p:spPr>
        <p:txBody>
          <a:bodyPr/>
          <a:lstStyle/>
          <a:p>
            <a:r>
              <a:rPr lang="es-ES" dirty="0"/>
              <a:t>Comunicando con Office 365</a:t>
            </a:r>
          </a:p>
        </p:txBody>
      </p:sp>
      <p:sp>
        <p:nvSpPr>
          <p:cNvPr id="3" name="Marcador de texto 2"/>
          <p:cNvSpPr>
            <a:spLocks noGrp="1"/>
          </p:cNvSpPr>
          <p:nvPr>
            <p:ph type="body" sz="quarter" idx="10"/>
          </p:nvPr>
        </p:nvSpPr>
        <p:spPr>
          <a:xfrm>
            <a:off x="390627" y="1943101"/>
            <a:ext cx="4593497" cy="4807342"/>
          </a:xfrm>
        </p:spPr>
        <p:txBody>
          <a:bodyPr/>
          <a:lstStyle/>
          <a:p>
            <a:r>
              <a:rPr lang="en-US" dirty="0" err="1"/>
              <a:t>Queremos</a:t>
            </a:r>
            <a:r>
              <a:rPr lang="en-US" dirty="0"/>
              <a:t> </a:t>
            </a:r>
            <a:r>
              <a:rPr lang="en-US" dirty="0" err="1"/>
              <a:t>extraer</a:t>
            </a:r>
            <a:r>
              <a:rPr lang="en-US" dirty="0"/>
              <a:t> </a:t>
            </a:r>
            <a:r>
              <a:rPr lang="en-US" dirty="0" err="1"/>
              <a:t>datos</a:t>
            </a:r>
            <a:r>
              <a:rPr lang="en-US" dirty="0"/>
              <a:t> de </a:t>
            </a:r>
            <a:r>
              <a:rPr lang="en-US" dirty="0" err="1"/>
              <a:t>listas</a:t>
            </a:r>
            <a:r>
              <a:rPr lang="en-US" dirty="0"/>
              <a:t> y </a:t>
            </a:r>
            <a:r>
              <a:rPr lang="en-US" dirty="0" err="1"/>
              <a:t>bibliotecas</a:t>
            </a:r>
            <a:r>
              <a:rPr lang="en-US" dirty="0"/>
              <a:t> de </a:t>
            </a:r>
            <a:r>
              <a:rPr lang="en-US" b="1" dirty="0"/>
              <a:t>SharePoint Online</a:t>
            </a:r>
          </a:p>
          <a:p>
            <a:endParaRPr lang="en-US" dirty="0"/>
          </a:p>
          <a:p>
            <a:r>
              <a:rPr lang="en-US" dirty="0" err="1"/>
              <a:t>Necesitamos</a:t>
            </a:r>
            <a:r>
              <a:rPr lang="en-US" dirty="0"/>
              <a:t> </a:t>
            </a:r>
            <a:r>
              <a:rPr lang="en-US" b="1" dirty="0" err="1"/>
              <a:t>autenticarnos</a:t>
            </a:r>
            <a:r>
              <a:rPr lang="en-US" b="1" dirty="0"/>
              <a:t> en Office 365</a:t>
            </a:r>
          </a:p>
          <a:p>
            <a:pPr marL="0" indent="0">
              <a:buNone/>
            </a:pPr>
            <a:endParaRPr lang="en-US" dirty="0"/>
          </a:p>
          <a:p>
            <a:r>
              <a:rPr lang="en-US" dirty="0"/>
              <a:t>¿</a:t>
            </a:r>
            <a:r>
              <a:rPr lang="en-US" dirty="0" err="1"/>
              <a:t>Cómo</a:t>
            </a:r>
            <a:r>
              <a:rPr lang="en-US" dirty="0"/>
              <a:t> lo </a:t>
            </a:r>
            <a:r>
              <a:rPr lang="en-US" dirty="0" err="1"/>
              <a:t>haremos</a:t>
            </a:r>
            <a:r>
              <a:rPr lang="en-US" dirty="0"/>
              <a:t>? </a:t>
            </a:r>
            <a:br>
              <a:rPr lang="en-US" dirty="0"/>
            </a:br>
            <a:r>
              <a:rPr lang="en-US" dirty="0"/>
              <a:t/>
            </a:r>
            <a:br>
              <a:rPr lang="en-US" dirty="0"/>
            </a:br>
            <a:r>
              <a:rPr lang="en-US" dirty="0"/>
              <a:t>¡</a:t>
            </a:r>
            <a:r>
              <a:rPr lang="en-US" dirty="0" err="1"/>
              <a:t>Sí</a:t>
            </a:r>
            <a:r>
              <a:rPr lang="en-US" dirty="0"/>
              <a:t>! con</a:t>
            </a:r>
            <a:r>
              <a:rPr lang="en-US" b="1" dirty="0"/>
              <a:t> Azure Active Directory </a:t>
            </a:r>
          </a:p>
          <a:p>
            <a:endParaRPr lang="en-US" dirty="0"/>
          </a:p>
          <a:p>
            <a:endParaRPr lang="en-US" dirty="0"/>
          </a:p>
        </p:txBody>
      </p:sp>
      <p:pic>
        <p:nvPicPr>
          <p:cNvPr id="4" name="Picture 3"/>
          <p:cNvPicPr>
            <a:picLocks noChangeAspect="1"/>
          </p:cNvPicPr>
          <p:nvPr/>
        </p:nvPicPr>
        <p:blipFill>
          <a:blip r:embed="rId3"/>
          <a:stretch>
            <a:fillRect/>
          </a:stretch>
        </p:blipFill>
        <p:spPr>
          <a:xfrm>
            <a:off x="4887010" y="1589624"/>
            <a:ext cx="4267878" cy="4264883"/>
          </a:xfrm>
          <a:prstGeom prst="rect">
            <a:avLst/>
          </a:prstGeom>
        </p:spPr>
      </p:pic>
    </p:spTree>
    <p:extLst>
      <p:ext uri="{BB962C8B-B14F-4D97-AF65-F5344CB8AC3E}">
        <p14:creationId xmlns:p14="http://schemas.microsoft.com/office/powerpoint/2010/main" val="5853734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389436" y="1028702"/>
            <a:ext cx="8363938" cy="560923"/>
          </a:xfrm>
        </p:spPr>
        <p:txBody>
          <a:bodyPr/>
          <a:lstStyle/>
          <a:p>
            <a:r>
              <a:rPr lang="es-ES" dirty="0" err="1"/>
              <a:t>Azure</a:t>
            </a:r>
            <a:r>
              <a:rPr lang="es-ES" dirty="0"/>
              <a:t> </a:t>
            </a:r>
            <a:r>
              <a:rPr lang="es-ES" i="1" dirty="0"/>
              <a:t>Cloud </a:t>
            </a:r>
            <a:r>
              <a:rPr lang="es-ES" i="1" dirty="0" err="1"/>
              <a:t>Identity</a:t>
            </a:r>
            <a:endParaRPr lang="es-ES" i="1" dirty="0"/>
          </a:p>
        </p:txBody>
      </p:sp>
      <p:sp>
        <p:nvSpPr>
          <p:cNvPr id="9" name="Marcador de texto 2"/>
          <p:cNvSpPr>
            <a:spLocks noGrp="1"/>
          </p:cNvSpPr>
          <p:nvPr>
            <p:ph type="body" sz="quarter" idx="10"/>
          </p:nvPr>
        </p:nvSpPr>
        <p:spPr>
          <a:xfrm>
            <a:off x="390628" y="1943101"/>
            <a:ext cx="4180778" cy="3268972"/>
          </a:xfrm>
        </p:spPr>
        <p:txBody>
          <a:bodyPr/>
          <a:lstStyle/>
          <a:p>
            <a:r>
              <a:rPr lang="en-US" sz="2100" dirty="0" err="1">
                <a:solidFill>
                  <a:schemeClr val="tx1"/>
                </a:solidFill>
                <a:latin typeface="Segoe UI Light" pitchFamily="34" charset="0"/>
              </a:rPr>
              <a:t>Usuarios</a:t>
            </a:r>
            <a:r>
              <a:rPr lang="en-US" sz="2100" dirty="0">
                <a:solidFill>
                  <a:schemeClr val="tx1"/>
                </a:solidFill>
                <a:latin typeface="Segoe UI Light" pitchFamily="34" charset="0"/>
              </a:rPr>
              <a:t> Office 365 &amp; Azure Active Directory </a:t>
            </a:r>
          </a:p>
          <a:p>
            <a:endParaRPr lang="en-US" sz="2100" dirty="0">
              <a:solidFill>
                <a:schemeClr val="tx1"/>
              </a:solidFill>
              <a:latin typeface="Segoe UI Light" pitchFamily="34" charset="0"/>
            </a:endParaRPr>
          </a:p>
          <a:p>
            <a:r>
              <a:rPr lang="en-US" sz="2100" i="1" dirty="0">
                <a:solidFill>
                  <a:schemeClr val="tx1"/>
                </a:solidFill>
                <a:latin typeface="Segoe UI Light" pitchFamily="34" charset="0"/>
              </a:rPr>
              <a:t>Cloud identity</a:t>
            </a:r>
          </a:p>
          <a:p>
            <a:endParaRPr lang="en-US" dirty="0"/>
          </a:p>
          <a:p>
            <a:r>
              <a:rPr lang="en-US" sz="2100" dirty="0">
                <a:solidFill>
                  <a:schemeClr val="tx1"/>
                </a:solidFill>
                <a:latin typeface="Segoe UI Light" pitchFamily="34" charset="0"/>
              </a:rPr>
              <a:t>Azure y Office 365 </a:t>
            </a:r>
            <a:r>
              <a:rPr lang="en-US" sz="2100" dirty="0" err="1">
                <a:solidFill>
                  <a:schemeClr val="tx1"/>
                </a:solidFill>
                <a:latin typeface="Segoe UI Light" pitchFamily="34" charset="0"/>
              </a:rPr>
              <a:t>sincronizados</a:t>
            </a:r>
            <a:endParaRPr lang="en-US" sz="2100" dirty="0">
              <a:solidFill>
                <a:schemeClr val="tx1"/>
              </a:solidFill>
              <a:latin typeface="Segoe UI Light" pitchFamily="34" charset="0"/>
            </a:endParaRPr>
          </a:p>
          <a:p>
            <a:endParaRPr lang="en-US" dirty="0"/>
          </a:p>
          <a:p>
            <a:endParaRPr lang="en-US" dirty="0"/>
          </a:p>
        </p:txBody>
      </p:sp>
      <p:pic>
        <p:nvPicPr>
          <p:cNvPr id="2" name="Picture 1"/>
          <p:cNvPicPr>
            <a:picLocks noChangeAspect="1"/>
          </p:cNvPicPr>
          <p:nvPr/>
        </p:nvPicPr>
        <p:blipFill>
          <a:blip r:embed="rId3"/>
          <a:stretch>
            <a:fillRect/>
          </a:stretch>
        </p:blipFill>
        <p:spPr>
          <a:xfrm>
            <a:off x="4571405" y="2118262"/>
            <a:ext cx="3667830" cy="3524622"/>
          </a:xfrm>
          <a:prstGeom prst="rect">
            <a:avLst/>
          </a:prstGeom>
        </p:spPr>
      </p:pic>
    </p:spTree>
    <p:extLst>
      <p:ext uri="{BB962C8B-B14F-4D97-AF65-F5344CB8AC3E}">
        <p14:creationId xmlns:p14="http://schemas.microsoft.com/office/powerpoint/2010/main" val="3020103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389436" y="1028702"/>
            <a:ext cx="8363938" cy="560923"/>
          </a:xfrm>
        </p:spPr>
        <p:txBody>
          <a:bodyPr/>
          <a:lstStyle/>
          <a:p>
            <a:r>
              <a:rPr lang="es-ES" dirty="0" err="1"/>
              <a:t>Push</a:t>
            </a:r>
            <a:r>
              <a:rPr lang="es-ES" dirty="0"/>
              <a:t> </a:t>
            </a:r>
            <a:r>
              <a:rPr lang="es-ES" dirty="0" err="1"/>
              <a:t>Notification</a:t>
            </a:r>
            <a:r>
              <a:rPr lang="es-ES" dirty="0"/>
              <a:t> </a:t>
            </a:r>
            <a:r>
              <a:rPr lang="es-ES" dirty="0" err="1"/>
              <a:t>service</a:t>
            </a:r>
            <a:endParaRPr lang="es-ES" dirty="0"/>
          </a:p>
        </p:txBody>
      </p:sp>
      <p:sp>
        <p:nvSpPr>
          <p:cNvPr id="9" name="Marcador de texto 2"/>
          <p:cNvSpPr>
            <a:spLocks noGrp="1"/>
          </p:cNvSpPr>
          <p:nvPr>
            <p:ph type="body" sz="quarter" idx="10"/>
          </p:nvPr>
        </p:nvSpPr>
        <p:spPr>
          <a:xfrm>
            <a:off x="390627" y="1943101"/>
            <a:ext cx="3975311" cy="3998274"/>
          </a:xfrm>
        </p:spPr>
        <p:txBody>
          <a:bodyPr/>
          <a:lstStyle/>
          <a:p>
            <a:r>
              <a:rPr lang="en-US" sz="2100" dirty="0">
                <a:solidFill>
                  <a:schemeClr val="tx1"/>
                </a:solidFill>
                <a:latin typeface="Segoe UI Light" pitchFamily="34" charset="0"/>
              </a:rPr>
              <a:t>SharePoint Online </a:t>
            </a:r>
          </a:p>
          <a:p>
            <a:endParaRPr lang="en-US" sz="2100" dirty="0">
              <a:solidFill>
                <a:schemeClr val="tx1"/>
              </a:solidFill>
              <a:latin typeface="Segoe UI Light" pitchFamily="34" charset="0"/>
            </a:endParaRPr>
          </a:p>
          <a:p>
            <a:r>
              <a:rPr lang="en-US" sz="2100" dirty="0">
                <a:solidFill>
                  <a:schemeClr val="tx1"/>
                </a:solidFill>
                <a:latin typeface="Segoe UI Light" pitchFamily="34" charset="0"/>
              </a:rPr>
              <a:t>Azure mobile services</a:t>
            </a:r>
          </a:p>
          <a:p>
            <a:endParaRPr lang="en-US" sz="2100" dirty="0">
              <a:solidFill>
                <a:schemeClr val="tx1"/>
              </a:solidFill>
              <a:latin typeface="Segoe UI Light" pitchFamily="34" charset="0"/>
            </a:endParaRPr>
          </a:p>
          <a:p>
            <a:r>
              <a:rPr lang="en-US" sz="2100" dirty="0">
                <a:solidFill>
                  <a:schemeClr val="tx1"/>
                </a:solidFill>
                <a:latin typeface="Segoe UI Light" pitchFamily="34" charset="0"/>
              </a:rPr>
              <a:t>Push notification by SharePoint</a:t>
            </a:r>
          </a:p>
          <a:p>
            <a:endParaRPr lang="en-US" sz="2100" dirty="0">
              <a:solidFill>
                <a:schemeClr val="tx1"/>
              </a:solidFill>
              <a:latin typeface="Segoe UI Light" pitchFamily="34" charset="0"/>
            </a:endParaRPr>
          </a:p>
          <a:p>
            <a:r>
              <a:rPr lang="en-US" sz="2100" dirty="0">
                <a:solidFill>
                  <a:schemeClr val="tx1"/>
                </a:solidFill>
                <a:latin typeface="Segoe UI Light" pitchFamily="34" charset="0"/>
              </a:rPr>
              <a:t>SharePoint Add-In Remote Event receiver </a:t>
            </a:r>
          </a:p>
          <a:p>
            <a:endParaRPr lang="en-US" dirty="0"/>
          </a:p>
          <a:p>
            <a:endParaRPr lang="en-US" dirty="0"/>
          </a:p>
        </p:txBody>
      </p:sp>
      <p:pic>
        <p:nvPicPr>
          <p:cNvPr id="4" name="Picture 3"/>
          <p:cNvPicPr>
            <a:picLocks noChangeAspect="1"/>
          </p:cNvPicPr>
          <p:nvPr/>
        </p:nvPicPr>
        <p:blipFill>
          <a:blip r:embed="rId3"/>
          <a:stretch>
            <a:fillRect/>
          </a:stretch>
        </p:blipFill>
        <p:spPr>
          <a:xfrm>
            <a:off x="4618647" y="2017502"/>
            <a:ext cx="4134727" cy="4145175"/>
          </a:xfrm>
          <a:prstGeom prst="rect">
            <a:avLst/>
          </a:prstGeom>
        </p:spPr>
      </p:pic>
    </p:spTree>
    <p:extLst>
      <p:ext uri="{BB962C8B-B14F-4D97-AF65-F5344CB8AC3E}">
        <p14:creationId xmlns:p14="http://schemas.microsoft.com/office/powerpoint/2010/main" val="628302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Paradigma</a:t>
            </a:r>
            <a:r>
              <a:rPr lang="en-US" dirty="0"/>
              <a:t> Mobile App</a:t>
            </a:r>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68919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Cross-Platform</a:t>
            </a:r>
          </a:p>
        </p:txBody>
      </p:sp>
      <p:sp>
        <p:nvSpPr>
          <p:cNvPr id="3" name="Marcador de texto 2"/>
          <p:cNvSpPr>
            <a:spLocks noGrp="1"/>
          </p:cNvSpPr>
          <p:nvPr>
            <p:ph type="body" sz="quarter" idx="10"/>
          </p:nvPr>
        </p:nvSpPr>
        <p:spPr>
          <a:xfrm>
            <a:off x="389436" y="1943100"/>
            <a:ext cx="8363938" cy="961315"/>
          </a:xfrm>
        </p:spPr>
        <p:txBody>
          <a:bodyPr/>
          <a:lstStyle/>
          <a:p>
            <a:r>
              <a:rPr lang="es-ES" b="1" dirty="0"/>
              <a:t>¿Por qué lo necesitamos?</a:t>
            </a:r>
          </a:p>
          <a:p>
            <a:pPr lvl="1"/>
            <a:r>
              <a:rPr lang="es-ES" dirty="0"/>
              <a:t>Desarrollo Nativo: </a:t>
            </a:r>
            <a:r>
              <a:rPr lang="es-ES" dirty="0" err="1"/>
              <a:t>Objective-C,Swift</a:t>
            </a:r>
            <a:r>
              <a:rPr lang="es-ES" dirty="0"/>
              <a:t>, Android, C#, </a:t>
            </a:r>
            <a:r>
              <a:rPr lang="es-ES" dirty="0" err="1"/>
              <a:t>Xcode</a:t>
            </a:r>
            <a:r>
              <a:rPr lang="es-ES" dirty="0"/>
              <a:t>, Eclipse..</a:t>
            </a:r>
          </a:p>
          <a:p>
            <a:pPr lvl="1"/>
            <a:r>
              <a:rPr lang="es-ES" dirty="0"/>
              <a:t>Deseo del cliente: App en todos los SO con el menor coste posible.</a:t>
            </a:r>
          </a:p>
          <a:p>
            <a:pPr lvl="1"/>
            <a:r>
              <a:rPr lang="es-ES" dirty="0"/>
              <a:t>Deseo del manager: realizarlo en el menor tiempo posible.</a:t>
            </a:r>
          </a:p>
        </p:txBody>
      </p:sp>
      <p:pic>
        <p:nvPicPr>
          <p:cNvPr id="4" name="Picture 3" descr="http://blogs.encamina.com/en-las-nubes/wp-content/uploads/sites/9/2013/10/sorpres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78" y="3594383"/>
            <a:ext cx="2569369" cy="21646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blogs.encamina.com/en-las-nubes/wp-content/uploads/sites/9/2013/10/sorpres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11" y="3594383"/>
            <a:ext cx="2569369" cy="21646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62807" y="5888347"/>
            <a:ext cx="1531109" cy="300082"/>
          </a:xfrm>
          <a:prstGeom prst="rect">
            <a:avLst/>
          </a:prstGeom>
          <a:solidFill>
            <a:schemeClr val="accent6">
              <a:lumMod val="40000"/>
              <a:lumOff val="60000"/>
            </a:schemeClr>
          </a:solidFill>
        </p:spPr>
        <p:txBody>
          <a:bodyPr wrap="square">
            <a:spAutoFit/>
          </a:bodyPr>
          <a:lstStyle/>
          <a:p>
            <a:pPr lvl="1"/>
            <a:r>
              <a:rPr lang="es-ES" sz="1350" b="1" dirty="0" err="1"/>
              <a:t>First</a:t>
            </a:r>
            <a:r>
              <a:rPr lang="es-ES" sz="1350" b="1" dirty="0"/>
              <a:t> Time</a:t>
            </a:r>
          </a:p>
        </p:txBody>
      </p:sp>
      <p:sp>
        <p:nvSpPr>
          <p:cNvPr id="7" name="Rectangle 6"/>
          <p:cNvSpPr/>
          <p:nvPr/>
        </p:nvSpPr>
        <p:spPr>
          <a:xfrm>
            <a:off x="5570276" y="5888347"/>
            <a:ext cx="1764637" cy="300082"/>
          </a:xfrm>
          <a:prstGeom prst="rect">
            <a:avLst/>
          </a:prstGeom>
          <a:solidFill>
            <a:schemeClr val="accent6">
              <a:lumMod val="40000"/>
              <a:lumOff val="60000"/>
            </a:schemeClr>
          </a:solidFill>
        </p:spPr>
        <p:txBody>
          <a:bodyPr wrap="square">
            <a:spAutoFit/>
          </a:bodyPr>
          <a:lstStyle/>
          <a:p>
            <a:pPr lvl="1"/>
            <a:r>
              <a:rPr lang="es-ES" sz="1350" b="1" dirty="0" err="1"/>
              <a:t>Second</a:t>
            </a:r>
            <a:r>
              <a:rPr lang="es-ES" sz="1350" b="1" dirty="0"/>
              <a:t> Time</a:t>
            </a:r>
          </a:p>
        </p:txBody>
      </p:sp>
    </p:spTree>
    <p:extLst>
      <p:ext uri="{BB962C8B-B14F-4D97-AF65-F5344CB8AC3E}">
        <p14:creationId xmlns:p14="http://schemas.microsoft.com/office/powerpoint/2010/main" val="1659448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Cross-Platform</a:t>
            </a:r>
          </a:p>
        </p:txBody>
      </p:sp>
      <p:sp>
        <p:nvSpPr>
          <p:cNvPr id="3" name="Marcador de texto 2"/>
          <p:cNvSpPr>
            <a:spLocks noGrp="1"/>
          </p:cNvSpPr>
          <p:nvPr>
            <p:ph type="body" sz="quarter" idx="10"/>
          </p:nvPr>
        </p:nvSpPr>
        <p:spPr>
          <a:xfrm>
            <a:off x="390627" y="1943101"/>
            <a:ext cx="4047274" cy="1343573"/>
          </a:xfrm>
        </p:spPr>
        <p:txBody>
          <a:bodyPr/>
          <a:lstStyle/>
          <a:p>
            <a:r>
              <a:rPr lang="es-ES" b="1" dirty="0"/>
              <a:t>¿Qué nos proporciona?</a:t>
            </a:r>
          </a:p>
          <a:p>
            <a:pPr lvl="1"/>
            <a:r>
              <a:rPr lang="es-ES" dirty="0"/>
              <a:t>Compartir código en diferentes plataformas (</a:t>
            </a:r>
            <a:r>
              <a:rPr lang="es-ES" dirty="0" err="1"/>
              <a:t>OS,Android,Windows</a:t>
            </a:r>
            <a:r>
              <a:rPr lang="es-ES" dirty="0"/>
              <a:t>...)</a:t>
            </a:r>
          </a:p>
          <a:p>
            <a:pPr lvl="1"/>
            <a:r>
              <a:rPr lang="es-ES" dirty="0"/>
              <a:t>Un sólo desarrollo</a:t>
            </a:r>
          </a:p>
          <a:p>
            <a:pPr lvl="1"/>
            <a:r>
              <a:rPr lang="es-ES" dirty="0"/>
              <a:t>Fácil de escalar, mantener y modificar</a:t>
            </a:r>
            <a:endParaRPr lang="en-US" dirty="0"/>
          </a:p>
        </p:txBody>
      </p:sp>
      <p:sp>
        <p:nvSpPr>
          <p:cNvPr id="4" name="Marcador de texto 3"/>
          <p:cNvSpPr>
            <a:spLocks noGrp="1"/>
          </p:cNvSpPr>
          <p:nvPr>
            <p:ph type="body" sz="quarter" idx="11"/>
          </p:nvPr>
        </p:nvSpPr>
        <p:spPr>
          <a:xfrm>
            <a:off x="4709673" y="1943101"/>
            <a:ext cx="4047274" cy="863570"/>
          </a:xfrm>
        </p:spPr>
        <p:txBody>
          <a:bodyPr/>
          <a:lstStyle/>
          <a:p>
            <a:r>
              <a:rPr lang="en-US" b="1" dirty="0"/>
              <a:t>Tools</a:t>
            </a:r>
          </a:p>
          <a:p>
            <a:endParaRPr lang="en-US" dirty="0"/>
          </a:p>
        </p:txBody>
      </p:sp>
      <p:pic>
        <p:nvPicPr>
          <p:cNvPr id="5" name="Picture 4" descr="https://www.herontechnology.co.nz/images/crossplat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711" y="379765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appindex.com/wp-content/uploads/2014/08/Xamarin-Inc..zpoh_xamarin-logo-hexagon-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009" y="3021096"/>
            <a:ext cx="1836797" cy="4969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programmableweb.com/wp-content/Telerik_brandmark_color_with_tagline_Black-600x2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196" y="2225737"/>
            <a:ext cx="1888331" cy="6766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code-cocktail.in/wp-content/uploads/2015/06/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744" y="3120278"/>
            <a:ext cx="1708984" cy="3384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gaggl.com/wp-content/uploads/2014/04/Apache_Cordova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3351" y="3797652"/>
            <a:ext cx="2436019" cy="7250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www.tizenexperts.com/wp-content/uploads/2013/04/jqMobi-Intel-App-Framework.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1857" y="2315570"/>
            <a:ext cx="1398760" cy="40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0101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Xamarin</a:t>
            </a:r>
            <a:endParaRPr lang="en-US" dirty="0"/>
          </a:p>
        </p:txBody>
      </p:sp>
      <p:sp>
        <p:nvSpPr>
          <p:cNvPr id="3" name="Marcador de texto 2"/>
          <p:cNvSpPr>
            <a:spLocks noGrp="1"/>
          </p:cNvSpPr>
          <p:nvPr>
            <p:ph type="body" sz="quarter" idx="10"/>
          </p:nvPr>
        </p:nvSpPr>
        <p:spPr>
          <a:xfrm>
            <a:off x="287078" y="1491432"/>
            <a:ext cx="4146704" cy="374077"/>
          </a:xfrm>
        </p:spPr>
        <p:txBody>
          <a:bodyPr/>
          <a:lstStyle/>
          <a:p>
            <a:r>
              <a:rPr lang="es-ES" b="1" dirty="0"/>
              <a:t>¿Qué es?</a:t>
            </a:r>
          </a:p>
        </p:txBody>
      </p:sp>
      <p:sp>
        <p:nvSpPr>
          <p:cNvPr id="4" name="Marcador de texto 3"/>
          <p:cNvSpPr>
            <a:spLocks noGrp="1"/>
          </p:cNvSpPr>
          <p:nvPr>
            <p:ph type="body" sz="quarter" idx="11"/>
          </p:nvPr>
        </p:nvSpPr>
        <p:spPr>
          <a:xfrm>
            <a:off x="4709673" y="1943101"/>
            <a:ext cx="4047274" cy="863570"/>
          </a:xfrm>
        </p:spPr>
        <p:txBody>
          <a:bodyPr/>
          <a:lstStyle/>
          <a:p>
            <a:endParaRPr lang="en-US" b="1" dirty="0"/>
          </a:p>
          <a:p>
            <a:endParaRPr lang="en-US" dirty="0"/>
          </a:p>
        </p:txBody>
      </p:sp>
      <p:pic>
        <p:nvPicPr>
          <p:cNvPr id="1028" name="Picture 4" descr="Resultado de imagen de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44" y="2287288"/>
            <a:ext cx="1486166" cy="1486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467" y="2425055"/>
            <a:ext cx="1298030" cy="1298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Andro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786" y="2569962"/>
            <a:ext cx="1561205" cy="11046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Windows 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7259" y="2569962"/>
            <a:ext cx="1191751" cy="11903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xamarin studi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0950" y="4494592"/>
            <a:ext cx="1663320" cy="12474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9436" y="1967147"/>
            <a:ext cx="2312821" cy="300082"/>
          </a:xfrm>
          <a:prstGeom prst="rect">
            <a:avLst/>
          </a:prstGeom>
          <a:solidFill>
            <a:schemeClr val="accent6">
              <a:lumMod val="40000"/>
              <a:lumOff val="60000"/>
            </a:schemeClr>
          </a:solidFill>
        </p:spPr>
        <p:txBody>
          <a:bodyPr wrap="square">
            <a:spAutoFit/>
          </a:bodyPr>
          <a:lstStyle/>
          <a:p>
            <a:pPr lvl="1"/>
            <a:r>
              <a:rPr lang="es-ES" sz="1350" b="1" dirty="0"/>
              <a:t>Lenguaje Desarrollo</a:t>
            </a:r>
          </a:p>
        </p:txBody>
      </p:sp>
      <p:sp>
        <p:nvSpPr>
          <p:cNvPr id="22" name="Rectangle 21"/>
          <p:cNvSpPr/>
          <p:nvPr/>
        </p:nvSpPr>
        <p:spPr>
          <a:xfrm>
            <a:off x="5896054" y="1939486"/>
            <a:ext cx="1595117" cy="300082"/>
          </a:xfrm>
          <a:prstGeom prst="rect">
            <a:avLst/>
          </a:prstGeom>
          <a:solidFill>
            <a:schemeClr val="accent6">
              <a:lumMod val="40000"/>
              <a:lumOff val="60000"/>
            </a:schemeClr>
          </a:solidFill>
        </p:spPr>
        <p:txBody>
          <a:bodyPr wrap="square">
            <a:spAutoFit/>
          </a:bodyPr>
          <a:lstStyle/>
          <a:p>
            <a:pPr lvl="1"/>
            <a:r>
              <a:rPr lang="es-ES" sz="1350" b="1" dirty="0"/>
              <a:t>Traducción</a:t>
            </a:r>
          </a:p>
        </p:txBody>
      </p:sp>
      <p:sp>
        <p:nvSpPr>
          <p:cNvPr id="24" name="Rectangle 23"/>
          <p:cNvSpPr/>
          <p:nvPr/>
        </p:nvSpPr>
        <p:spPr>
          <a:xfrm>
            <a:off x="3684901" y="4022434"/>
            <a:ext cx="1149740" cy="300082"/>
          </a:xfrm>
          <a:prstGeom prst="rect">
            <a:avLst/>
          </a:prstGeom>
          <a:solidFill>
            <a:schemeClr val="accent6">
              <a:lumMod val="40000"/>
              <a:lumOff val="60000"/>
            </a:schemeClr>
          </a:solidFill>
        </p:spPr>
        <p:txBody>
          <a:bodyPr wrap="square">
            <a:spAutoFit/>
          </a:bodyPr>
          <a:lstStyle/>
          <a:p>
            <a:pPr lvl="1"/>
            <a:r>
              <a:rPr lang="es-ES" sz="1350" b="1" dirty="0" err="1"/>
              <a:t>Ide’s</a:t>
            </a:r>
            <a:endParaRPr lang="es-ES" sz="1350" b="1" dirty="0"/>
          </a:p>
        </p:txBody>
      </p:sp>
      <p:pic>
        <p:nvPicPr>
          <p:cNvPr id="1040" name="Picture 16" descr="Resultado de imagen de visual studi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451" y="4494592"/>
            <a:ext cx="2114550"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939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Xamarin</a:t>
            </a:r>
            <a:r>
              <a:rPr lang="en-US" dirty="0"/>
              <a:t> vs </a:t>
            </a:r>
            <a:r>
              <a:rPr lang="en-US" dirty="0" err="1"/>
              <a:t>Xamarin</a:t>
            </a:r>
            <a:r>
              <a:rPr lang="en-US" dirty="0"/>
              <a:t> Forms</a:t>
            </a:r>
          </a:p>
        </p:txBody>
      </p:sp>
      <p:pic>
        <p:nvPicPr>
          <p:cNvPr id="6" name="Picture 5"/>
          <p:cNvPicPr>
            <a:picLocks noChangeAspect="1"/>
          </p:cNvPicPr>
          <p:nvPr/>
        </p:nvPicPr>
        <p:blipFill>
          <a:blip r:embed="rId2"/>
          <a:stretch>
            <a:fillRect/>
          </a:stretch>
        </p:blipFill>
        <p:spPr>
          <a:xfrm>
            <a:off x="225188" y="1589624"/>
            <a:ext cx="8741391" cy="4285344"/>
          </a:xfrm>
          <a:prstGeom prst="rect">
            <a:avLst/>
          </a:prstGeom>
        </p:spPr>
      </p:pic>
    </p:spTree>
    <p:extLst>
      <p:ext uri="{BB962C8B-B14F-4D97-AF65-F5344CB8AC3E}">
        <p14:creationId xmlns:p14="http://schemas.microsoft.com/office/powerpoint/2010/main" val="37680531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Mobile in Azure</a:t>
            </a:r>
            <a:endParaRPr lang="en-US" dirty="0"/>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15679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Azure Mobile Apps</a:t>
            </a:r>
            <a:endParaRPr lang="en-US" dirty="0"/>
          </a:p>
        </p:txBody>
      </p:sp>
      <p:sp>
        <p:nvSpPr>
          <p:cNvPr id="3" name="Marcador de texto 2"/>
          <p:cNvSpPr>
            <a:spLocks noGrp="1"/>
          </p:cNvSpPr>
          <p:nvPr>
            <p:ph type="body" sz="quarter" idx="10"/>
          </p:nvPr>
        </p:nvSpPr>
        <p:spPr>
          <a:xfrm>
            <a:off x="389436" y="1943099"/>
            <a:ext cx="8363938" cy="3462503"/>
          </a:xfrm>
        </p:spPr>
        <p:txBody>
          <a:bodyPr/>
          <a:lstStyle/>
          <a:p>
            <a:r>
              <a:rPr lang="es-ES" b="1" dirty="0"/>
              <a:t>Mejorando la experiencia </a:t>
            </a:r>
            <a:r>
              <a:rPr lang="es-ES" b="1" dirty="0" err="1"/>
              <a:t>mobile</a:t>
            </a:r>
            <a:endParaRPr lang="es-ES" b="1" dirty="0"/>
          </a:p>
          <a:p>
            <a:pPr lvl="1"/>
            <a:r>
              <a:rPr lang="es-ES" dirty="0"/>
              <a:t>Anteriormente Mobile </a:t>
            </a:r>
            <a:r>
              <a:rPr lang="es-ES" dirty="0" err="1"/>
              <a:t>Services</a:t>
            </a:r>
            <a:r>
              <a:rPr lang="es-ES" dirty="0"/>
              <a:t>.</a:t>
            </a:r>
          </a:p>
          <a:p>
            <a:pPr lvl="1"/>
            <a:r>
              <a:rPr lang="es-ES" dirty="0"/>
              <a:t>Construcción apps móviles nativas o </a:t>
            </a:r>
            <a:r>
              <a:rPr lang="es-ES" dirty="0" err="1"/>
              <a:t>cross</a:t>
            </a:r>
            <a:r>
              <a:rPr lang="es-ES" dirty="0"/>
              <a:t> </a:t>
            </a:r>
            <a:r>
              <a:rPr lang="es-ES" dirty="0" err="1"/>
              <a:t>platform</a:t>
            </a:r>
            <a:r>
              <a:rPr lang="es-ES" dirty="0"/>
              <a:t> (</a:t>
            </a:r>
            <a:r>
              <a:rPr lang="es-ES" dirty="0" err="1"/>
              <a:t>Xamarin</a:t>
            </a:r>
            <a:r>
              <a:rPr lang="es-ES" dirty="0"/>
              <a:t> o Apache </a:t>
            </a:r>
            <a:r>
              <a:rPr lang="es-ES" dirty="0" err="1"/>
              <a:t>Cordova</a:t>
            </a:r>
            <a:r>
              <a:rPr lang="es-ES" dirty="0"/>
              <a:t>)</a:t>
            </a:r>
          </a:p>
          <a:p>
            <a:pPr lvl="1"/>
            <a:r>
              <a:rPr lang="es-ES" dirty="0"/>
              <a:t>Conexión en minutos con el “</a:t>
            </a:r>
            <a:r>
              <a:rPr lang="es-ES" dirty="0" err="1"/>
              <a:t>enterprise</a:t>
            </a:r>
            <a:r>
              <a:rPr lang="es-ES" dirty="0"/>
              <a:t> </a:t>
            </a:r>
            <a:r>
              <a:rPr lang="es-ES" dirty="0" err="1"/>
              <a:t>system</a:t>
            </a:r>
            <a:r>
              <a:rPr lang="es-ES" dirty="0"/>
              <a:t>” de la organización</a:t>
            </a:r>
          </a:p>
          <a:p>
            <a:pPr lvl="1"/>
            <a:r>
              <a:rPr lang="es-ES" dirty="0"/>
              <a:t>Permite trabajar offline con </a:t>
            </a:r>
            <a:r>
              <a:rPr lang="es-ES" dirty="0" err="1"/>
              <a:t>Sync</a:t>
            </a:r>
            <a:endParaRPr lang="es-ES" dirty="0"/>
          </a:p>
          <a:p>
            <a:pPr lvl="1"/>
            <a:r>
              <a:rPr lang="es-ES" dirty="0" err="1"/>
              <a:t>Push</a:t>
            </a:r>
            <a:r>
              <a:rPr lang="es-ES" dirty="0"/>
              <a:t> </a:t>
            </a:r>
            <a:r>
              <a:rPr lang="es-ES" dirty="0" err="1"/>
              <a:t>notifications</a:t>
            </a:r>
            <a:endParaRPr lang="es-ES" dirty="0"/>
          </a:p>
          <a:p>
            <a:pPr lvl="1"/>
            <a:r>
              <a:rPr lang="es-ES" dirty="0"/>
              <a:t>Single </a:t>
            </a:r>
            <a:r>
              <a:rPr lang="es-ES" dirty="0" err="1"/>
              <a:t>Sign</a:t>
            </a:r>
            <a:r>
              <a:rPr lang="es-ES" dirty="0"/>
              <a:t> </a:t>
            </a:r>
            <a:r>
              <a:rPr lang="es-ES" dirty="0" err="1"/>
              <a:t>on</a:t>
            </a:r>
            <a:r>
              <a:rPr lang="es-ES" dirty="0"/>
              <a:t>: google, Facebook…</a:t>
            </a:r>
          </a:p>
          <a:p>
            <a:pPr lvl="1"/>
            <a:r>
              <a:rPr lang="es-ES" dirty="0"/>
              <a:t>Auto </a:t>
            </a:r>
            <a:r>
              <a:rPr lang="es-ES" dirty="0" err="1"/>
              <a:t>Scaling</a:t>
            </a:r>
            <a:endParaRPr lang="es-ES" dirty="0"/>
          </a:p>
          <a:p>
            <a:pPr marL="159884" lvl="1" indent="0">
              <a:buNone/>
            </a:pPr>
            <a:endParaRPr lang="es-ES" dirty="0"/>
          </a:p>
        </p:txBody>
      </p:sp>
      <p:pic>
        <p:nvPicPr>
          <p:cNvPr id="5" name="Picture 2" descr="Mobile 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405" y="3674350"/>
            <a:ext cx="4250513" cy="240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892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31" y="1211658"/>
            <a:ext cx="3487276" cy="774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990" y="6008455"/>
            <a:ext cx="1278305" cy="588814"/>
          </a:xfrm>
          <a:prstGeom prst="rect">
            <a:avLst/>
          </a:prstGeom>
        </p:spPr>
      </p:pic>
      <p:pic>
        <p:nvPicPr>
          <p:cNvPr id="1034" name="Picture 10" descr="https://upload.wikimedia.org/wikipedia/commons/thumb/9/96/Microsoft_logo_(2012).svg/2000px-Microsoft_logo_(2012).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748" y="1227685"/>
            <a:ext cx="3487276" cy="7428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1617722" y="2623076"/>
            <a:ext cx="2264313" cy="837796"/>
          </a:xfrm>
          <a:prstGeom prst="rect">
            <a:avLst/>
          </a:prstGeom>
        </p:spPr>
      </p:pic>
      <p:pic>
        <p:nvPicPr>
          <p:cNvPr id="9" name="Picture 8"/>
          <p:cNvPicPr>
            <a:picLocks noChangeAspect="1"/>
          </p:cNvPicPr>
          <p:nvPr/>
        </p:nvPicPr>
        <p:blipFill>
          <a:blip r:embed="rId9"/>
          <a:stretch>
            <a:fillRect/>
          </a:stretch>
        </p:blipFill>
        <p:spPr>
          <a:xfrm>
            <a:off x="5859807" y="3685912"/>
            <a:ext cx="2087157" cy="513955"/>
          </a:xfrm>
          <a:prstGeom prst="rect">
            <a:avLst/>
          </a:prstGeom>
        </p:spPr>
      </p:pic>
      <p:pic>
        <p:nvPicPr>
          <p:cNvPr id="11" name="Picture 4" descr="http://www.spsevents.org/city/UK/UK2014/SPSSponsorLogos/SponsorLogo_15_Rectangl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2205" y="5916509"/>
            <a:ext cx="1556126" cy="778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a:stretch>
            <a:fillRect/>
          </a:stretch>
        </p:blipFill>
        <p:spPr>
          <a:xfrm>
            <a:off x="6406616" y="2511805"/>
            <a:ext cx="1898134" cy="949067"/>
          </a:xfrm>
          <a:prstGeom prst="rect">
            <a:avLst/>
          </a:prstGeom>
        </p:spPr>
      </p:pic>
      <p:pic>
        <p:nvPicPr>
          <p:cNvPr id="12" name="Picture 11"/>
          <p:cNvPicPr>
            <a:picLocks noChangeAspect="1"/>
          </p:cNvPicPr>
          <p:nvPr/>
        </p:nvPicPr>
        <p:blipFill>
          <a:blip r:embed="rId12"/>
          <a:stretch>
            <a:fillRect/>
          </a:stretch>
        </p:blipFill>
        <p:spPr>
          <a:xfrm>
            <a:off x="4620116" y="2549059"/>
            <a:ext cx="1163317" cy="783774"/>
          </a:xfrm>
          <a:prstGeom prst="rect">
            <a:avLst/>
          </a:prstGeom>
        </p:spPr>
      </p:pic>
      <p:pic>
        <p:nvPicPr>
          <p:cNvPr id="13" name="Picture 12"/>
          <p:cNvPicPr>
            <a:picLocks noChangeAspect="1"/>
          </p:cNvPicPr>
          <p:nvPr/>
        </p:nvPicPr>
        <p:blipFill>
          <a:blip r:embed="rId13"/>
          <a:stretch>
            <a:fillRect/>
          </a:stretch>
        </p:blipFill>
        <p:spPr>
          <a:xfrm>
            <a:off x="2685945" y="3559170"/>
            <a:ext cx="1988187" cy="767440"/>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5" name="TextBox 24"/>
          <p:cNvSpPr txBox="1"/>
          <p:nvPr/>
        </p:nvSpPr>
        <p:spPr>
          <a:xfrm>
            <a:off x="199645" y="4774013"/>
            <a:ext cx="1296381"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5" name="Picture 14"/>
          <p:cNvPicPr>
            <a:picLocks noChangeAspect="1"/>
          </p:cNvPicPr>
          <p:nvPr/>
        </p:nvPicPr>
        <p:blipFill>
          <a:blip r:embed="rId14"/>
          <a:stretch>
            <a:fillRect/>
          </a:stretch>
        </p:blipFill>
        <p:spPr>
          <a:xfrm>
            <a:off x="4349347" y="4513243"/>
            <a:ext cx="1831053" cy="564737"/>
          </a:xfrm>
          <a:prstGeom prst="rect">
            <a:avLst/>
          </a:prstGeom>
        </p:spPr>
      </p:pic>
    </p:spTree>
    <p:extLst>
      <p:ext uri="{BB962C8B-B14F-4D97-AF65-F5344CB8AC3E}">
        <p14:creationId xmlns:p14="http://schemas.microsoft.com/office/powerpoint/2010/main" val="3664030356"/>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Push Notifications: </a:t>
            </a:r>
            <a:r>
              <a:rPr lang="es-ES" dirty="0"/>
              <a:t>Notification </a:t>
            </a:r>
            <a:r>
              <a:rPr lang="es-ES" dirty="0" err="1"/>
              <a:t>Hubs</a:t>
            </a:r>
            <a:endParaRPr lang="en-US" dirty="0"/>
          </a:p>
        </p:txBody>
      </p:sp>
      <p:sp>
        <p:nvSpPr>
          <p:cNvPr id="3" name="Marcador de texto 2"/>
          <p:cNvSpPr>
            <a:spLocks noGrp="1"/>
          </p:cNvSpPr>
          <p:nvPr>
            <p:ph type="body" sz="quarter" idx="10"/>
          </p:nvPr>
        </p:nvSpPr>
        <p:spPr>
          <a:xfrm>
            <a:off x="389436" y="1943099"/>
            <a:ext cx="8363938" cy="3903937"/>
          </a:xfrm>
        </p:spPr>
        <p:txBody>
          <a:bodyPr/>
          <a:lstStyle/>
          <a:p>
            <a:r>
              <a:rPr lang="es-ES" b="1" dirty="0"/>
              <a:t>Envío notificaciones </a:t>
            </a:r>
            <a:r>
              <a:rPr lang="es-ES" b="1" dirty="0" err="1"/>
              <a:t>Push</a:t>
            </a:r>
            <a:r>
              <a:rPr lang="es-ES" b="1" dirty="0"/>
              <a:t> Anteriormente Mobile </a:t>
            </a:r>
            <a:r>
              <a:rPr lang="es-ES" b="1" dirty="0" err="1"/>
              <a:t>Services</a:t>
            </a:r>
            <a:endParaRPr lang="es-ES" dirty="0"/>
          </a:p>
          <a:p>
            <a:pPr lvl="1"/>
            <a:r>
              <a:rPr lang="es-ES" dirty="0"/>
              <a:t>Multiplataforma: Windows Store, iOS, Android &amp; WP.</a:t>
            </a:r>
          </a:p>
          <a:p>
            <a:pPr lvl="1"/>
            <a:r>
              <a:rPr lang="es-ES" dirty="0"/>
              <a:t>Soporta cualquier lenguaje back-</a:t>
            </a:r>
            <a:r>
              <a:rPr lang="es-ES" dirty="0" err="1"/>
              <a:t>end</a:t>
            </a:r>
            <a:r>
              <a:rPr lang="es-ES" dirty="0"/>
              <a:t>: </a:t>
            </a:r>
            <a:r>
              <a:rPr lang="es-ES" dirty="0" err="1"/>
              <a:t>.net</a:t>
            </a:r>
            <a:r>
              <a:rPr lang="es-ES" dirty="0"/>
              <a:t>, </a:t>
            </a:r>
            <a:r>
              <a:rPr lang="es-ES" dirty="0" err="1"/>
              <a:t>php</a:t>
            </a:r>
            <a:r>
              <a:rPr lang="es-ES" dirty="0"/>
              <a:t>, Java, </a:t>
            </a:r>
            <a:r>
              <a:rPr lang="es-ES" dirty="0" err="1"/>
              <a:t>node</a:t>
            </a:r>
            <a:r>
              <a:rPr lang="es-ES" dirty="0"/>
              <a:t>…</a:t>
            </a:r>
          </a:p>
          <a:p>
            <a:pPr lvl="1"/>
            <a:r>
              <a:rPr lang="es-ES" dirty="0"/>
              <a:t>Permite el envío en tres formatos:</a:t>
            </a:r>
          </a:p>
          <a:p>
            <a:pPr lvl="2"/>
            <a:r>
              <a:rPr lang="es-ES" dirty="0" err="1"/>
              <a:t>Broadcast</a:t>
            </a:r>
            <a:r>
              <a:rPr lang="es-ES" dirty="0"/>
              <a:t> </a:t>
            </a:r>
            <a:r>
              <a:rPr lang="es-ES" dirty="0">
                <a:sym typeface="Wingdings" panose="05000000000000000000" pitchFamily="2" charset="2"/>
              </a:rPr>
              <a:t> </a:t>
            </a:r>
            <a:r>
              <a:rPr lang="es-ES" dirty="0" err="1">
                <a:sym typeface="Wingdings" panose="05000000000000000000" pitchFamily="2" charset="2"/>
              </a:rPr>
              <a:t>all</a:t>
            </a:r>
            <a:endParaRPr lang="es-ES" dirty="0"/>
          </a:p>
          <a:p>
            <a:pPr lvl="2"/>
            <a:r>
              <a:rPr lang="es-ES" dirty="0" err="1"/>
              <a:t>Unicast</a:t>
            </a:r>
            <a:r>
              <a:rPr lang="es-ES" dirty="0"/>
              <a:t>/</a:t>
            </a:r>
            <a:r>
              <a:rPr lang="es-ES" dirty="0" err="1"/>
              <a:t>Multicast</a:t>
            </a:r>
            <a:r>
              <a:rPr lang="es-ES" dirty="0"/>
              <a:t> </a:t>
            </a:r>
            <a:r>
              <a:rPr lang="es-ES" dirty="0">
                <a:sym typeface="Wingdings" panose="05000000000000000000" pitchFamily="2" charset="2"/>
              </a:rPr>
              <a:t> </a:t>
            </a:r>
            <a:r>
              <a:rPr lang="es-ES" dirty="0" err="1">
                <a:sym typeface="Wingdings" panose="05000000000000000000" pitchFamily="2" charset="2"/>
              </a:rPr>
              <a:t>user</a:t>
            </a:r>
            <a:r>
              <a:rPr lang="es-ES" dirty="0">
                <a:sym typeface="Wingdings" panose="05000000000000000000" pitchFamily="2" charset="2"/>
              </a:rPr>
              <a:t> o </a:t>
            </a:r>
            <a:r>
              <a:rPr lang="es-ES" dirty="0" err="1">
                <a:sym typeface="Wingdings" panose="05000000000000000000" pitchFamily="2" charset="2"/>
              </a:rPr>
              <a:t>users</a:t>
            </a:r>
            <a:endParaRPr lang="es-ES" dirty="0"/>
          </a:p>
          <a:p>
            <a:pPr lvl="2"/>
            <a:r>
              <a:rPr lang="es-ES" dirty="0" err="1"/>
              <a:t>Segmentation</a:t>
            </a:r>
            <a:r>
              <a:rPr lang="es-ES" dirty="0"/>
              <a:t> </a:t>
            </a:r>
            <a:r>
              <a:rPr lang="es-ES" dirty="0">
                <a:sym typeface="Wingdings" panose="05000000000000000000" pitchFamily="2" charset="2"/>
              </a:rPr>
              <a:t> </a:t>
            </a:r>
            <a:r>
              <a:rPr lang="es-ES" dirty="0" err="1">
                <a:sym typeface="Wingdings" panose="05000000000000000000" pitchFamily="2" charset="2"/>
              </a:rPr>
              <a:t>tags</a:t>
            </a:r>
            <a:endParaRPr lang="en-US" dirty="0"/>
          </a:p>
          <a:p>
            <a:pPr lvl="1"/>
            <a:endParaRPr lang="es-ES" dirty="0"/>
          </a:p>
        </p:txBody>
      </p:sp>
      <p:pic>
        <p:nvPicPr>
          <p:cNvPr id="6" name="Picture 2" descr="https://i-msdn.sec.s-msft.com/dynimg/IC7026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5395" y="4579908"/>
            <a:ext cx="4762748" cy="199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328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583895" y="2108209"/>
            <a:ext cx="4076211" cy="883832"/>
          </a:xfrm>
        </p:spPr>
        <p:txBody>
          <a:bodyPr/>
          <a:lstStyle/>
          <a:p>
            <a:r>
              <a:rPr lang="es-ES" sz="3038" dirty="0"/>
              <a:t>Demo</a:t>
            </a:r>
          </a:p>
        </p:txBody>
      </p:sp>
      <p:pic>
        <p:nvPicPr>
          <p:cNvPr id="6146" name="Picture 2" descr="http://3.bp.blogspot.com/-izVxL3YUXQg/Uw1pUovTimI/AAAAAAAAAN4/xPKyMg-ItxE/s1600/home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576" y="3542496"/>
            <a:ext cx="3072818" cy="24582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lcafecilloenuio.files.wordpress.com/2012/12/donutsdays1-1.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38705" b="6250"/>
          <a:stretch/>
        </p:blipFill>
        <p:spPr bwMode="auto">
          <a:xfrm>
            <a:off x="4660107" y="857250"/>
            <a:ext cx="448389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3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086695" y="2839683"/>
            <a:ext cx="4076211" cy="883832"/>
          </a:xfrm>
        </p:spPr>
        <p:txBody>
          <a:bodyPr/>
          <a:lstStyle/>
          <a:p>
            <a:r>
              <a:rPr lang="es-ES" sz="3038" dirty="0"/>
              <a:t>Q&amp;A</a:t>
            </a:r>
          </a:p>
        </p:txBody>
      </p:sp>
      <p:pic>
        <p:nvPicPr>
          <p:cNvPr id="8194" name="Picture 2" descr="http://www.familiasimpson.com/wp-content/uploads/2015/03/homer-pensand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1" y="3831906"/>
            <a:ext cx="1708787" cy="2168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14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31" y="1211658"/>
            <a:ext cx="3487276" cy="77495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990" y="6008455"/>
            <a:ext cx="1278305" cy="588814"/>
          </a:xfrm>
          <a:prstGeom prst="rect">
            <a:avLst/>
          </a:prstGeom>
        </p:spPr>
      </p:pic>
      <p:pic>
        <p:nvPicPr>
          <p:cNvPr id="1034" name="Picture 10" descr="https://upload.wikimedia.org/wikipedia/commons/thumb/9/96/Microsoft_logo_(2012).svg/2000px-Microsoft_logo_(2012).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9748" y="1227685"/>
            <a:ext cx="3487276" cy="7428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1617722" y="2623076"/>
            <a:ext cx="2264313" cy="837796"/>
          </a:xfrm>
          <a:prstGeom prst="rect">
            <a:avLst/>
          </a:prstGeom>
        </p:spPr>
      </p:pic>
      <p:pic>
        <p:nvPicPr>
          <p:cNvPr id="9" name="Picture 8"/>
          <p:cNvPicPr>
            <a:picLocks noChangeAspect="1"/>
          </p:cNvPicPr>
          <p:nvPr/>
        </p:nvPicPr>
        <p:blipFill>
          <a:blip r:embed="rId9"/>
          <a:stretch>
            <a:fillRect/>
          </a:stretch>
        </p:blipFill>
        <p:spPr>
          <a:xfrm>
            <a:off x="5859807" y="3685912"/>
            <a:ext cx="2087157" cy="513955"/>
          </a:xfrm>
          <a:prstGeom prst="rect">
            <a:avLst/>
          </a:prstGeom>
        </p:spPr>
      </p:pic>
      <p:pic>
        <p:nvPicPr>
          <p:cNvPr id="11" name="Picture 4" descr="http://www.spsevents.org/city/UK/UK2014/SPSSponsorLogos/SponsorLogo_15_Rectangl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2205" y="5916509"/>
            <a:ext cx="1556126" cy="778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1"/>
          <a:stretch>
            <a:fillRect/>
          </a:stretch>
        </p:blipFill>
        <p:spPr>
          <a:xfrm>
            <a:off x="6406616" y="2511805"/>
            <a:ext cx="1898134" cy="949067"/>
          </a:xfrm>
          <a:prstGeom prst="rect">
            <a:avLst/>
          </a:prstGeom>
        </p:spPr>
      </p:pic>
      <p:pic>
        <p:nvPicPr>
          <p:cNvPr id="12" name="Picture 11"/>
          <p:cNvPicPr>
            <a:picLocks noChangeAspect="1"/>
          </p:cNvPicPr>
          <p:nvPr/>
        </p:nvPicPr>
        <p:blipFill>
          <a:blip r:embed="rId12"/>
          <a:stretch>
            <a:fillRect/>
          </a:stretch>
        </p:blipFill>
        <p:spPr>
          <a:xfrm>
            <a:off x="4620116" y="2549059"/>
            <a:ext cx="1163317" cy="783774"/>
          </a:xfrm>
          <a:prstGeom prst="rect">
            <a:avLst/>
          </a:prstGeom>
        </p:spPr>
      </p:pic>
      <p:pic>
        <p:nvPicPr>
          <p:cNvPr id="13" name="Picture 12"/>
          <p:cNvPicPr>
            <a:picLocks noChangeAspect="1"/>
          </p:cNvPicPr>
          <p:nvPr/>
        </p:nvPicPr>
        <p:blipFill>
          <a:blip r:embed="rId13"/>
          <a:stretch>
            <a:fillRect/>
          </a:stretch>
        </p:blipFill>
        <p:spPr>
          <a:xfrm>
            <a:off x="2685945" y="3559170"/>
            <a:ext cx="1988187" cy="767440"/>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5" name="TextBox 24"/>
          <p:cNvSpPr txBox="1"/>
          <p:nvPr/>
        </p:nvSpPr>
        <p:spPr>
          <a:xfrm>
            <a:off x="199645" y="4774013"/>
            <a:ext cx="1296381"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5" name="Picture 14"/>
          <p:cNvPicPr>
            <a:picLocks noChangeAspect="1"/>
          </p:cNvPicPr>
          <p:nvPr/>
        </p:nvPicPr>
        <p:blipFill>
          <a:blip r:embed="rId14"/>
          <a:stretch>
            <a:fillRect/>
          </a:stretch>
        </p:blipFill>
        <p:spPr>
          <a:xfrm>
            <a:off x="4349347" y="4513243"/>
            <a:ext cx="1831053" cy="564737"/>
          </a:xfrm>
          <a:prstGeom prst="rect">
            <a:avLst/>
          </a:prstGeom>
        </p:spPr>
      </p:pic>
    </p:spTree>
    <p:extLst>
      <p:ext uri="{BB962C8B-B14F-4D97-AF65-F5344CB8AC3E}">
        <p14:creationId xmlns:p14="http://schemas.microsoft.com/office/powerpoint/2010/main" val="3881330715"/>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3" name="Text Placeholder 2"/>
          <p:cNvSpPr>
            <a:spLocks noGrp="1"/>
          </p:cNvSpPr>
          <p:nvPr>
            <p:ph type="body" sz="quarter" idx="12"/>
          </p:nvPr>
        </p:nvSpPr>
        <p:spPr>
          <a:xfrm>
            <a:off x="734212" y="5303044"/>
            <a:ext cx="2635153" cy="498598"/>
          </a:xfrm>
        </p:spPr>
        <p:txBody>
          <a:bodyPr/>
          <a:lstStyle/>
          <a:p>
            <a:r>
              <a:rPr lang="ca-ES" sz="3200" dirty="0">
                <a:solidFill>
                  <a:srgbClr val="FFFF00"/>
                </a:solidFill>
                <a:latin typeface="+mn-lt"/>
              </a:rPr>
              <a:t>Live </a:t>
            </a:r>
            <a:r>
              <a:rPr lang="ca-ES" sz="3200" dirty="0" err="1">
                <a:solidFill>
                  <a:srgbClr val="FFFF00"/>
                </a:solidFill>
                <a:latin typeface="+mn-lt"/>
              </a:rPr>
              <a:t>Ratings</a:t>
            </a:r>
            <a:endParaRPr lang="ca-ES" sz="3200" dirty="0">
              <a:solidFill>
                <a:srgbClr val="FFFF00"/>
              </a:solidFill>
              <a:latin typeface="+mn-lt"/>
            </a:endParaRPr>
          </a:p>
          <a:p>
            <a:endParaRPr lang="ca-ES" sz="3200" dirty="0">
              <a:solidFill>
                <a:srgbClr val="FFFF00"/>
              </a:solidFill>
              <a:latin typeface="+mn-lt"/>
            </a:endParaRPr>
          </a:p>
          <a:p>
            <a:endParaRPr lang="ca-ES" sz="3200" dirty="0">
              <a:solidFill>
                <a:srgbClr val="FFFF00"/>
              </a:solidFill>
              <a:latin typeface="+mn-lt"/>
            </a:endParaRPr>
          </a:p>
          <a:p>
            <a:endParaRPr lang="ca-ES" sz="3200" dirty="0">
              <a:solidFill>
                <a:srgbClr val="FFFF00"/>
              </a:solidFill>
              <a:latin typeface="+mn-lt"/>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88393" y="58867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3743739" y="5272359"/>
            <a:ext cx="5234603"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http://bit.ly/2dsMdlF </a:t>
            </a:r>
            <a:endParaRPr lang="en-US" sz="4000" cap="none"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 Placeholder 2"/>
          <p:cNvSpPr txBox="1">
            <a:spLocks/>
          </p:cNvSpPr>
          <p:nvPr/>
        </p:nvSpPr>
        <p:spPr>
          <a:xfrm>
            <a:off x="734212" y="3339365"/>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3200" dirty="0" err="1"/>
              <a:t>Questions</a:t>
            </a:r>
            <a:r>
              <a:rPr lang="ca-ES" sz="3200" dirty="0"/>
              <a:t>?</a:t>
            </a:r>
          </a:p>
          <a:p>
            <a:endParaRPr lang="ca-ES" sz="3200" dirty="0"/>
          </a:p>
          <a:p>
            <a:endParaRPr lang="ca-ES" sz="3200" dirty="0"/>
          </a:p>
          <a:p>
            <a:endParaRPr lang="ca-ES" sz="3200" dirty="0"/>
          </a:p>
        </p:txBody>
      </p:sp>
      <p:sp>
        <p:nvSpPr>
          <p:cNvPr id="9218" name="AutoShape 2" descr="https://api.qrserver.com/v1/create-qr-code/?size=400x400&amp;data=http://bit.ly/2drdS2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_tradnl"/>
          </a:p>
        </p:txBody>
      </p:sp>
      <p:pic>
        <p:nvPicPr>
          <p:cNvPr id="1026" name="Picture 2" descr="https://api.qrserver.com/v1/create-qr-code/?size=400x400&amp;data=http://bit.ly/2dsMdl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393" y="588674"/>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05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785" r="30104"/>
          <a:stretch/>
        </p:blipFill>
        <p:spPr>
          <a:xfrm>
            <a:off x="0" y="-95262"/>
            <a:ext cx="9143999" cy="6858000"/>
          </a:xfrm>
          <a:prstGeom prst="rect">
            <a:avLst/>
          </a:prstGeom>
        </p:spPr>
      </p:pic>
      <p:pic>
        <p:nvPicPr>
          <p:cNvPr id="4" name="Picture 3"/>
          <p:cNvPicPr>
            <a:picLocks noChangeAspect="1"/>
          </p:cNvPicPr>
          <p:nvPr/>
        </p:nvPicPr>
        <p:blipFill rotWithShape="1">
          <a:blip r:embed="rId4"/>
          <a:srcRect t="1" b="58"/>
          <a:stretch/>
        </p:blipFill>
        <p:spPr>
          <a:xfrm>
            <a:off x="7212457" y="3866356"/>
            <a:ext cx="1931543" cy="1930400"/>
          </a:xfrm>
          <a:prstGeom prst="rect">
            <a:avLst/>
          </a:prstGeom>
        </p:spPr>
      </p:pic>
      <p:sp>
        <p:nvSpPr>
          <p:cNvPr id="32" name="Marcador de texto 8"/>
          <p:cNvSpPr txBox="1">
            <a:spLocks/>
          </p:cNvSpPr>
          <p:nvPr/>
        </p:nvSpPr>
        <p:spPr>
          <a:xfrm>
            <a:off x="5897099" y="611649"/>
            <a:ext cx="2619289" cy="1125164"/>
          </a:xfrm>
          <a:prstGeom prst="rect">
            <a:avLst/>
          </a:prstGeom>
          <a:solidFill>
            <a:srgbClr val="F2F2F2"/>
          </a:solidFill>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smtClean="0"/>
              <a:t>Jose González</a:t>
            </a:r>
          </a:p>
          <a:p>
            <a:r>
              <a:rPr lang="en-US" sz="1200" dirty="0"/>
              <a:t>Solution &amp; SharePoint architect</a:t>
            </a:r>
          </a:p>
          <a:p>
            <a:r>
              <a:rPr lang="en-US" sz="1200" dirty="0"/>
              <a:t>Sogeti</a:t>
            </a:r>
          </a:p>
          <a:p>
            <a:endParaRPr lang="en-US" sz="1200" dirty="0"/>
          </a:p>
        </p:txBody>
      </p:sp>
      <p:sp>
        <p:nvSpPr>
          <p:cNvPr id="36" name="Marcador de texto 13"/>
          <p:cNvSpPr txBox="1">
            <a:spLocks/>
          </p:cNvSpPr>
          <p:nvPr/>
        </p:nvSpPr>
        <p:spPr>
          <a:xfrm>
            <a:off x="4673628" y="1816778"/>
            <a:ext cx="3842760" cy="1787415"/>
          </a:xfrm>
          <a:prstGeom prst="rect">
            <a:avLst/>
          </a:prstGeom>
          <a:solidFill>
            <a:srgbClr val="F2F2F2"/>
          </a:solidFill>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t>@</a:t>
            </a:r>
            <a:r>
              <a:rPr lang="en-US" sz="1200" dirty="0" err="1" smtClean="0"/>
              <a:t>josgoon</a:t>
            </a:r>
            <a:endParaRPr lang="es-ES" sz="1200" dirty="0" smtClean="0"/>
          </a:p>
          <a:p>
            <a:r>
              <a:rPr lang="es-ES" sz="1200" dirty="0" smtClean="0"/>
              <a:t>Ingeniero </a:t>
            </a:r>
            <a:r>
              <a:rPr lang="es-ES" sz="1200" dirty="0" smtClean="0"/>
              <a:t>titulado por la Universidad Politécnica de Cataluña y arquitecto de soluciones con más de 10 años de experiencia en proyectos IT orientados a negocio. Especializado en tecnologías Microsoft (</a:t>
            </a:r>
            <a:r>
              <a:rPr lang="es-ES" sz="1200" dirty="0" err="1" smtClean="0"/>
              <a:t>.net</a:t>
            </a:r>
            <a:r>
              <a:rPr lang="es-ES" sz="1200" dirty="0" smtClean="0"/>
              <a:t>, Dynamics </a:t>
            </a:r>
            <a:r>
              <a:rPr lang="es-ES" sz="1200" dirty="0" err="1" smtClean="0"/>
              <a:t>Nav</a:t>
            </a:r>
            <a:r>
              <a:rPr lang="es-ES" sz="1200" dirty="0" smtClean="0"/>
              <a:t> y SharePoint)</a:t>
            </a:r>
            <a:br>
              <a:rPr lang="es-ES" sz="1200" dirty="0" smtClean="0"/>
            </a:br>
            <a:endParaRPr lang="en-US" sz="1200" dirty="0"/>
          </a:p>
        </p:txBody>
      </p:sp>
      <p:pic>
        <p:nvPicPr>
          <p:cNvPr id="40" name="Picture 2" descr="Jose Gonzále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628" y="611648"/>
            <a:ext cx="1125164" cy="1125164"/>
          </a:xfrm>
          <a:prstGeom prst="rect">
            <a:avLst/>
          </a:prstGeom>
          <a:solidFill>
            <a:srgbClr val="F2F2F2"/>
          </a:solidFill>
          <a:extLst/>
        </p:spPr>
      </p:pic>
      <p:sp>
        <p:nvSpPr>
          <p:cNvPr id="41" name="Marcador de texto 1"/>
          <p:cNvSpPr txBox="1">
            <a:spLocks/>
          </p:cNvSpPr>
          <p:nvPr/>
        </p:nvSpPr>
        <p:spPr>
          <a:xfrm>
            <a:off x="1658090" y="950046"/>
            <a:ext cx="2619289" cy="1078886"/>
          </a:xfrm>
          <a:prstGeom prst="rect">
            <a:avLst/>
          </a:prstGeom>
          <a:solidFill>
            <a:srgbClr val="F2F2F2"/>
          </a:solidFill>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smtClean="0"/>
              <a:t>Robert Bermejo</a:t>
            </a:r>
          </a:p>
          <a:p>
            <a:r>
              <a:rPr lang="es-ES" sz="1200" dirty="0"/>
              <a:t>NET </a:t>
            </a:r>
            <a:r>
              <a:rPr lang="es-ES" sz="1200" dirty="0" err="1"/>
              <a:t>Architect</a:t>
            </a:r>
            <a:r>
              <a:rPr lang="es-ES" sz="1200" dirty="0"/>
              <a:t> &amp; </a:t>
            </a:r>
            <a:r>
              <a:rPr lang="es-ES" sz="1200" dirty="0" err="1"/>
              <a:t>Azure</a:t>
            </a:r>
            <a:r>
              <a:rPr lang="es-ES" sz="1200" dirty="0"/>
              <a:t> &amp; Mobile </a:t>
            </a:r>
            <a:r>
              <a:rPr lang="es-ES" sz="1200" dirty="0" err="1"/>
              <a:t>Practice</a:t>
            </a:r>
            <a:r>
              <a:rPr lang="es-ES" sz="1200" dirty="0"/>
              <a:t> </a:t>
            </a:r>
            <a:r>
              <a:rPr lang="es-ES" sz="1200" dirty="0" smtClean="0"/>
              <a:t>Lead</a:t>
            </a:r>
          </a:p>
          <a:p>
            <a:r>
              <a:rPr lang="en-US" sz="1200" dirty="0"/>
              <a:t>Sogeti</a:t>
            </a:r>
          </a:p>
          <a:p>
            <a:endParaRPr lang="en-US" sz="1200" dirty="0"/>
          </a:p>
        </p:txBody>
      </p:sp>
      <p:sp>
        <p:nvSpPr>
          <p:cNvPr id="45" name="Marcador de texto 6"/>
          <p:cNvSpPr txBox="1">
            <a:spLocks/>
          </p:cNvSpPr>
          <p:nvPr/>
        </p:nvSpPr>
        <p:spPr>
          <a:xfrm>
            <a:off x="396249" y="2310266"/>
            <a:ext cx="3881130" cy="1896243"/>
          </a:xfrm>
          <a:prstGeom prst="rect">
            <a:avLst/>
          </a:prstGeom>
          <a:solidFill>
            <a:srgbClr val="F2F2F2"/>
          </a:solidFill>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fontAlgn="base"/>
            <a:r>
              <a:rPr lang="es-ES" sz="1200" dirty="0">
                <a:cs typeface="Segoe UI Light" panose="020B0502040204020203" pitchFamily="34" charset="0"/>
              </a:rPr>
              <a:t>http://www.robertbermejo.com/</a:t>
            </a:r>
          </a:p>
          <a:p>
            <a:pPr fontAlgn="base"/>
            <a:r>
              <a:rPr lang="es-ES" sz="1200" dirty="0" smtClean="0">
                <a:cs typeface="Segoe UI Light" panose="020B0502040204020203" pitchFamily="34" charset="0"/>
              </a:rPr>
              <a:t>@</a:t>
            </a:r>
            <a:r>
              <a:rPr lang="es-ES" sz="1200" dirty="0" err="1">
                <a:cs typeface="Segoe UI Light" panose="020B0502040204020203" pitchFamily="34" charset="0"/>
              </a:rPr>
              <a:t>robertbemejo</a:t>
            </a:r>
            <a:endParaRPr lang="es-ES" sz="1200" dirty="0">
              <a:cs typeface="Segoe UI Light" panose="020B0502040204020203" pitchFamily="34" charset="0"/>
            </a:endParaRPr>
          </a:p>
          <a:p>
            <a:pPr fontAlgn="base"/>
            <a:r>
              <a:rPr lang="es-ES" sz="1200" dirty="0" smtClean="0"/>
              <a:t>Licenciado </a:t>
            </a:r>
            <a:r>
              <a:rPr lang="es-ES" sz="1200" dirty="0" smtClean="0"/>
              <a:t>en Ingeniería informática por la Universidad Autónoma de Barcelona y MSCD Web </a:t>
            </a:r>
            <a:r>
              <a:rPr lang="es-ES" sz="1200" dirty="0" err="1" smtClean="0"/>
              <a:t>applications</a:t>
            </a:r>
            <a:r>
              <a:rPr lang="es-ES" sz="1200" dirty="0" smtClean="0"/>
              <a:t> en tecnología Microsoft. Desde el 2005 trabaja dentro del mundo de la informática y ha pasado por varios puestos técnicos: desde programador junior hasta su actual puesto como Arquitecto. Actualmente, parte del equipo de Sogeti España desde 2010 donde realiza funciones de Arquitecto, </a:t>
            </a:r>
            <a:r>
              <a:rPr lang="es-ES" sz="1200" dirty="0" err="1" smtClean="0"/>
              <a:t>Team</a:t>
            </a:r>
            <a:r>
              <a:rPr lang="es-ES" sz="1200" dirty="0" smtClean="0"/>
              <a:t> Leader, Mobile Leader and Cloud </a:t>
            </a:r>
            <a:r>
              <a:rPr lang="es-ES" sz="1200" dirty="0" err="1" smtClean="0"/>
              <a:t>Specialist</a:t>
            </a:r>
            <a:r>
              <a:rPr lang="es-ES" sz="1200" dirty="0" smtClean="0"/>
              <a:t>.</a:t>
            </a:r>
          </a:p>
          <a:p>
            <a:endParaRPr lang="en-US" sz="1200" dirty="0"/>
          </a:p>
        </p:txBody>
      </p:sp>
      <p:pic>
        <p:nvPicPr>
          <p:cNvPr id="47" name="Picture Placeholder 4"/>
          <p:cNvPicPr>
            <a:picLocks noChangeAspect="1"/>
          </p:cNvPicPr>
          <p:nvPr/>
        </p:nvPicPr>
        <p:blipFill>
          <a:blip r:embed="rId6" cstate="print">
            <a:extLst>
              <a:ext uri="{28A0092B-C50C-407E-A947-70E740481C1C}">
                <a14:useLocalDpi xmlns:a14="http://schemas.microsoft.com/office/drawing/2010/main" val="0"/>
              </a:ext>
            </a:extLst>
          </a:blip>
          <a:srcRect l="14696" r="14696"/>
          <a:stretch>
            <a:fillRect/>
          </a:stretch>
        </p:blipFill>
        <p:spPr>
          <a:xfrm>
            <a:off x="401822" y="868587"/>
            <a:ext cx="1059652" cy="1279212"/>
          </a:xfrm>
          <a:prstGeom prst="rect">
            <a:avLst/>
          </a:prstGeom>
          <a:solidFill>
            <a:srgbClr val="F2F2F2"/>
          </a:solidFill>
        </p:spPr>
      </p:pic>
      <p:pic>
        <p:nvPicPr>
          <p:cNvPr id="48" name="Picture Placeholder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218853" y="837728"/>
            <a:ext cx="1340929" cy="1340929"/>
          </a:xfrm>
          <a:prstGeom prst="rect">
            <a:avLst/>
          </a:prstGeom>
          <a:solidFill>
            <a:srgbClr val="F2F2F2"/>
          </a:solidFill>
        </p:spPr>
      </p:pic>
      <p:pic>
        <p:nvPicPr>
          <p:cNvPr id="49" name="Picture 48"/>
          <p:cNvPicPr>
            <a:picLocks noChangeAspect="1"/>
          </p:cNvPicPr>
          <p:nvPr/>
        </p:nvPicPr>
        <p:blipFill>
          <a:blip r:embed="rId8"/>
          <a:stretch>
            <a:fillRect/>
          </a:stretch>
        </p:blipFill>
        <p:spPr>
          <a:xfrm>
            <a:off x="218853" y="4352525"/>
            <a:ext cx="4181326" cy="754732"/>
          </a:xfrm>
          <a:prstGeom prst="rect">
            <a:avLst/>
          </a:prstGeom>
        </p:spPr>
      </p:pic>
    </p:spTree>
    <p:extLst>
      <p:ext uri="{BB962C8B-B14F-4D97-AF65-F5344CB8AC3E}">
        <p14:creationId xmlns:p14="http://schemas.microsoft.com/office/powerpoint/2010/main" val="67655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5136" y="2167204"/>
            <a:ext cx="8847093" cy="914096"/>
          </a:xfrm>
        </p:spPr>
        <p:txBody>
          <a:bodyPr/>
          <a:lstStyle/>
          <a:p>
            <a:r>
              <a:rPr lang="es-ES" dirty="0" err="1"/>
              <a:t>Xarepoint</a:t>
            </a:r>
            <a:r>
              <a:rPr lang="es-ES" dirty="0"/>
              <a:t>, </a:t>
            </a:r>
            <a:br>
              <a:rPr lang="es-ES" dirty="0"/>
            </a:br>
            <a:r>
              <a:rPr lang="es-ES" dirty="0"/>
              <a:t>mejor en tu mochila…</a:t>
            </a:r>
          </a:p>
        </p:txBody>
      </p:sp>
      <p:sp>
        <p:nvSpPr>
          <p:cNvPr id="3" name="Marcador de texto 2"/>
          <p:cNvSpPr>
            <a:spLocks noGrp="1"/>
          </p:cNvSpPr>
          <p:nvPr>
            <p:ph type="body" sz="quarter" idx="12"/>
          </p:nvPr>
        </p:nvSpPr>
        <p:spPr>
          <a:xfrm>
            <a:off x="275136" y="3412125"/>
            <a:ext cx="8363938" cy="1424533"/>
          </a:xfrm>
        </p:spPr>
        <p:txBody>
          <a:bodyPr/>
          <a:lstStyle/>
          <a:p>
            <a:endParaRPr lang="en-US" dirty="0"/>
          </a:p>
          <a:p>
            <a:r>
              <a:rPr lang="en-US" dirty="0"/>
              <a:t>	Si </a:t>
            </a:r>
            <a:r>
              <a:rPr lang="en-US" dirty="0" err="1"/>
              <a:t>Labordeta</a:t>
            </a:r>
            <a:r>
              <a:rPr lang="en-US" dirty="0"/>
              <a:t> </a:t>
            </a:r>
            <a:r>
              <a:rPr lang="en-US" dirty="0" err="1"/>
              <a:t>pudo</a:t>
            </a:r>
            <a:r>
              <a:rPr lang="en-US" dirty="0"/>
              <a:t> con un </a:t>
            </a:r>
            <a:r>
              <a:rPr lang="en-US" dirty="0" err="1"/>
              <a:t>país</a:t>
            </a:r>
            <a:r>
              <a:rPr lang="en-US" dirty="0"/>
              <a:t>…</a:t>
            </a:r>
          </a:p>
          <a:p>
            <a:endParaRPr lang="en-US" dirty="0"/>
          </a:p>
        </p:txBody>
      </p:sp>
      <p:pic>
        <p:nvPicPr>
          <p:cNvPr id="1028" name="Picture 4" descr="https://verdeluna2012.files.wordpress.com/2012/09/labordeta_moncayo.jpg"/>
          <p:cNvPicPr>
            <a:picLocks noChangeAspect="1" noChangeArrowheads="1"/>
          </p:cNvPicPr>
          <p:nvPr/>
        </p:nvPicPr>
        <p:blipFill rotWithShape="1">
          <a:blip r:embed="rId3">
            <a:extLst>
              <a:ext uri="{28A0092B-C50C-407E-A947-70E740481C1C}">
                <a14:useLocalDpi xmlns:a14="http://schemas.microsoft.com/office/drawing/2010/main" val="0"/>
              </a:ext>
            </a:extLst>
          </a:blip>
          <a:srcRect l="8148" t="8362" r="58095"/>
          <a:stretch/>
        </p:blipFill>
        <p:spPr bwMode="auto">
          <a:xfrm>
            <a:off x="6632802" y="857250"/>
            <a:ext cx="2503715"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texto 2"/>
          <p:cNvSpPr txBox="1">
            <a:spLocks/>
          </p:cNvSpPr>
          <p:nvPr/>
        </p:nvSpPr>
        <p:spPr>
          <a:xfrm>
            <a:off x="516714" y="4276725"/>
            <a:ext cx="8363938" cy="820375"/>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026" dirty="0"/>
              <a:t>			</a:t>
            </a:r>
            <a:r>
              <a:rPr lang="en-US" sz="2026" dirty="0" err="1"/>
              <a:t>nosotros</a:t>
            </a:r>
            <a:r>
              <a:rPr lang="en-US" sz="2026" dirty="0"/>
              <a:t> </a:t>
            </a:r>
            <a:r>
              <a:rPr lang="en-US" sz="2026" dirty="0" err="1"/>
              <a:t>podemos</a:t>
            </a:r>
            <a:r>
              <a:rPr lang="en-US" sz="2026" dirty="0"/>
              <a:t> con SharePoint</a:t>
            </a:r>
          </a:p>
        </p:txBody>
      </p:sp>
      <p:pic>
        <p:nvPicPr>
          <p:cNvPr id="7" name="Picture 4" descr="https://yt3.ggpht.com/-5CTDbNUM4jU/AAAAAAAAAAI/AAAAAAAAAAA/9aKlpbOLZEM/s900-c-k-no/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24439">
            <a:off x="6856293" y="2919249"/>
            <a:ext cx="747222" cy="74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17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9436" y="1461654"/>
            <a:ext cx="8363938" cy="914096"/>
          </a:xfrm>
        </p:spPr>
        <p:txBody>
          <a:bodyPr/>
          <a:lstStyle/>
          <a:p>
            <a:r>
              <a:rPr lang="ca-ES" dirty="0"/>
              <a:t>Agenda</a:t>
            </a:r>
            <a:endParaRPr lang="en-US" dirty="0"/>
          </a:p>
        </p:txBody>
      </p:sp>
      <p:sp>
        <p:nvSpPr>
          <p:cNvPr id="3" name="Marcador de texto 2"/>
          <p:cNvSpPr>
            <a:spLocks noGrp="1"/>
          </p:cNvSpPr>
          <p:nvPr>
            <p:ph type="body" sz="quarter" idx="12"/>
          </p:nvPr>
        </p:nvSpPr>
        <p:spPr>
          <a:xfrm>
            <a:off x="389436" y="2433092"/>
            <a:ext cx="8363938" cy="1967458"/>
          </a:xfrm>
        </p:spPr>
        <p:txBody>
          <a:bodyPr/>
          <a:lstStyle/>
          <a:p>
            <a:pPr marL="385763" indent="-385763">
              <a:buFont typeface="Arial" panose="020B0604020202020204" pitchFamily="34" charset="0"/>
              <a:buChar char="•"/>
            </a:pPr>
            <a:r>
              <a:rPr lang="en-US" dirty="0" err="1"/>
              <a:t>Introducción</a:t>
            </a:r>
            <a:endParaRPr lang="en-US" dirty="0"/>
          </a:p>
          <a:p>
            <a:pPr marL="385763" indent="-385763">
              <a:buFont typeface="Arial" panose="020B0604020202020204" pitchFamily="34" charset="0"/>
              <a:buChar char="•"/>
            </a:pPr>
            <a:r>
              <a:rPr lang="es-ES" dirty="0"/>
              <a:t>Comunicando con Office 365</a:t>
            </a:r>
          </a:p>
          <a:p>
            <a:pPr marL="385763" indent="-385763">
              <a:buFont typeface="Arial" panose="020B0604020202020204" pitchFamily="34" charset="0"/>
              <a:buChar char="•"/>
            </a:pPr>
            <a:r>
              <a:rPr lang="en-US" dirty="0" err="1"/>
              <a:t>Paradigma</a:t>
            </a:r>
            <a:r>
              <a:rPr lang="en-US" dirty="0"/>
              <a:t> Mobile App</a:t>
            </a:r>
          </a:p>
          <a:p>
            <a:pPr marL="385763" indent="-385763">
              <a:buFont typeface="Arial" panose="020B0604020202020204" pitchFamily="34" charset="0"/>
              <a:buChar char="•"/>
            </a:pPr>
            <a:r>
              <a:rPr lang="en-US" dirty="0"/>
              <a:t>Mobile in Azure </a:t>
            </a:r>
          </a:p>
          <a:p>
            <a:pPr marL="385763" indent="-385763">
              <a:buFont typeface="Arial" panose="020B0604020202020204" pitchFamily="34" charset="0"/>
              <a:buChar char="•"/>
            </a:pPr>
            <a:r>
              <a:rPr lang="en-US" dirty="0"/>
              <a:t>Demo</a:t>
            </a:r>
          </a:p>
        </p:txBody>
      </p:sp>
      <p:pic>
        <p:nvPicPr>
          <p:cNvPr id="18" name="Picture 4" descr="https://verdeluna2012.files.wordpress.com/2012/09/labordeta_moncayo.jpg"/>
          <p:cNvPicPr>
            <a:picLocks noChangeAspect="1" noChangeArrowheads="1"/>
          </p:cNvPicPr>
          <p:nvPr/>
        </p:nvPicPr>
        <p:blipFill rotWithShape="1">
          <a:blip r:embed="rId3">
            <a:extLst>
              <a:ext uri="{28A0092B-C50C-407E-A947-70E740481C1C}">
                <a14:useLocalDpi xmlns:a14="http://schemas.microsoft.com/office/drawing/2010/main" val="0"/>
              </a:ext>
            </a:extLst>
          </a:blip>
          <a:srcRect l="8148" t="8362" r="58095"/>
          <a:stretch/>
        </p:blipFill>
        <p:spPr bwMode="auto">
          <a:xfrm>
            <a:off x="6632802" y="857250"/>
            <a:ext cx="250371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yt3.ggpht.com/-5CTDbNUM4jU/AAAAAAAAAAI/AAAAAAAAAAA/9aKlpbOLZEM/s900-c-k-no/pho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24439">
            <a:off x="6856293" y="2919249"/>
            <a:ext cx="747222" cy="74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42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bg1"/>
                </a:solidFill>
              </a:rPr>
              <a:t>Introducción</a:t>
            </a:r>
            <a:endParaRPr lang="es-ES" dirty="0"/>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89250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sz="quarter" idx="13"/>
          </p:nvPr>
        </p:nvSpPr>
        <p:spPr>
          <a:xfrm>
            <a:off x="572519" y="2653609"/>
            <a:ext cx="4084187" cy="1628171"/>
          </a:xfrm>
        </p:spPr>
        <p:txBody>
          <a:bodyPr/>
          <a:lstStyle/>
          <a:p>
            <a:pPr marL="214313" indent="-214313">
              <a:buFont typeface="Arial" panose="020B0604020202020204" pitchFamily="34" charset="0"/>
              <a:buChar char="•"/>
            </a:pPr>
            <a:r>
              <a:rPr lang="es-ES" dirty="0"/>
              <a:t>Servicios </a:t>
            </a:r>
            <a:r>
              <a:rPr lang="es-ES" i="1" dirty="0" err="1"/>
              <a:t>cloud</a:t>
            </a:r>
            <a:r>
              <a:rPr lang="es-ES" dirty="0"/>
              <a:t> </a:t>
            </a:r>
            <a:r>
              <a:rPr lang="es-ES" b="1" i="1" dirty="0" err="1"/>
              <a:t>seamless</a:t>
            </a:r>
            <a:endParaRPr lang="es-ES" b="1" dirty="0"/>
          </a:p>
          <a:p>
            <a:pPr marL="214313" indent="-214313">
              <a:buFont typeface="Arial" panose="020B0604020202020204" pitchFamily="34" charset="0"/>
              <a:buChar char="•"/>
            </a:pPr>
            <a:endParaRPr lang="es-ES" b="1" dirty="0"/>
          </a:p>
          <a:p>
            <a:pPr marL="214313" indent="-214313">
              <a:buFont typeface="Arial" panose="020B0604020202020204" pitchFamily="34" charset="0"/>
              <a:buChar char="•"/>
            </a:pPr>
            <a:r>
              <a:rPr lang="es-ES" dirty="0"/>
              <a:t>Expandir </a:t>
            </a:r>
            <a:r>
              <a:rPr lang="es-ES" b="1" dirty="0"/>
              <a:t>sistemas</a:t>
            </a:r>
            <a:r>
              <a:rPr lang="es-ES" dirty="0"/>
              <a:t> y </a:t>
            </a:r>
            <a:r>
              <a:rPr lang="es-ES" b="1" dirty="0"/>
              <a:t>dispositivos</a:t>
            </a:r>
          </a:p>
          <a:p>
            <a:endParaRPr lang="es-ES" b="1" dirty="0"/>
          </a:p>
          <a:p>
            <a:pPr marL="214313" indent="-214313">
              <a:buFont typeface="Arial" panose="020B0604020202020204" pitchFamily="34" charset="0"/>
              <a:buChar char="•"/>
            </a:pPr>
            <a:r>
              <a:rPr lang="es-ES" dirty="0"/>
              <a:t>Servicios Microsoft:</a:t>
            </a:r>
            <a:r>
              <a:rPr lang="es-ES" b="1" dirty="0"/>
              <a:t> </a:t>
            </a:r>
            <a:r>
              <a:rPr lang="es-ES" b="1" i="1" dirty="0" err="1"/>
              <a:t>anywhere</a:t>
            </a:r>
            <a:r>
              <a:rPr lang="es-ES" b="1" i="1" dirty="0"/>
              <a:t> &amp; </a:t>
            </a:r>
            <a:r>
              <a:rPr lang="es-ES" b="1" i="1" dirty="0" err="1"/>
              <a:t>any-device</a:t>
            </a:r>
            <a:endParaRPr lang="es-ES" i="1" dirty="0"/>
          </a:p>
          <a:p>
            <a:endParaRPr lang="es-ES" dirty="0"/>
          </a:p>
          <a:p>
            <a:endParaRPr lang="en-US" dirty="0"/>
          </a:p>
          <a:p>
            <a:endParaRPr lang="en-US" dirty="0"/>
          </a:p>
        </p:txBody>
      </p:sp>
      <p:sp>
        <p:nvSpPr>
          <p:cNvPr id="5" name="Cloud Callout 4"/>
          <p:cNvSpPr/>
          <p:nvPr/>
        </p:nvSpPr>
        <p:spPr bwMode="auto">
          <a:xfrm>
            <a:off x="4839787" y="1359863"/>
            <a:ext cx="3999413" cy="2107832"/>
          </a:xfrm>
          <a:prstGeom prst="cloudCallout">
            <a:avLst>
              <a:gd name="adj1" fmla="val -42683"/>
              <a:gd name="adj2" fmla="val 73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ca-E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4" descr="http://servidorlibreuam.com/wp-content/uploads/2015/12/Ofc365_Orng166_D_rg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459" y="2410430"/>
            <a:ext cx="2406238" cy="8330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windowscentral.com/sites/wpcentral.com/files/styles/large/public/topic_images/2016/outlook-logo-topic.png?itok=c1snOTZ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6531" y="1963286"/>
            <a:ext cx="736523" cy="7356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n.share-gate.com/~/media/Modules/EviBlog/SharegateBlog/2013/January/SharePoint-2013-Logo-Migration.ash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051" y="1653693"/>
            <a:ext cx="2666177" cy="850215"/>
          </a:xfrm>
          <a:prstGeom prst="rect">
            <a:avLst/>
          </a:prstGeom>
          <a:noFill/>
          <a:extLst>
            <a:ext uri="{909E8E84-426E-40DD-AFC4-6F175D3DCCD1}">
              <a14:hiddenFill xmlns:a14="http://schemas.microsoft.com/office/drawing/2010/main">
                <a:solidFill>
                  <a:srgbClr val="FFFFFF"/>
                </a:solidFill>
              </a14:hiddenFill>
            </a:ext>
          </a:extLst>
        </p:spPr>
      </p:pic>
      <p:sp>
        <p:nvSpPr>
          <p:cNvPr id="9" name="Cloud Callout 8"/>
          <p:cNvSpPr/>
          <p:nvPr/>
        </p:nvSpPr>
        <p:spPr bwMode="auto">
          <a:xfrm>
            <a:off x="5765721" y="3516542"/>
            <a:ext cx="3168935" cy="2253123"/>
          </a:xfrm>
          <a:prstGeom prst="cloudCallout">
            <a:avLst>
              <a:gd name="adj1" fmla="val -66654"/>
              <a:gd name="adj2" fmla="val 5181"/>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ca-E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6" descr="http://www.sotesa.com/wp-content/uploads/2016/03/windows_azu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9" y="3857630"/>
            <a:ext cx="3091010" cy="11180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ttp://mascot.crystalxp.net/png/autigone-homers-brain-2082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26535" y="4477260"/>
            <a:ext cx="1523490" cy="1523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ithemes.com/wp-content/uploads/2012/07/mobile30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7563" y="4167867"/>
            <a:ext cx="2238158" cy="152601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aidanfinn.com/wp-content/uploads/2015/06/azure-active-directory1-174x13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5055" y="4643104"/>
            <a:ext cx="1092362" cy="822410"/>
          </a:xfrm>
          <a:prstGeom prst="rect">
            <a:avLst/>
          </a:prstGeom>
          <a:noFill/>
          <a:extLst>
            <a:ext uri="{909E8E84-426E-40DD-AFC4-6F175D3DCCD1}">
              <a14:hiddenFill xmlns:a14="http://schemas.microsoft.com/office/drawing/2010/main">
                <a:solidFill>
                  <a:srgbClr val="FFFFFF"/>
                </a:solidFill>
              </a14:hiddenFill>
            </a:ext>
          </a:extLst>
        </p:spPr>
      </p:pic>
      <p:sp>
        <p:nvSpPr>
          <p:cNvPr id="18" name="Título 1"/>
          <p:cNvSpPr txBox="1">
            <a:spLocks/>
          </p:cNvSpPr>
          <p:nvPr/>
        </p:nvSpPr>
        <p:spPr>
          <a:xfrm>
            <a:off x="389436" y="1028702"/>
            <a:ext cx="8363938" cy="560923"/>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s-ES" sz="3038" dirty="0">
                <a:solidFill>
                  <a:schemeClr val="bg1"/>
                </a:solidFill>
              </a:rPr>
              <a:t>Introducción</a:t>
            </a:r>
          </a:p>
          <a:p>
            <a:endParaRPr lang="es-ES" sz="3038" dirty="0">
              <a:solidFill>
                <a:schemeClr val="bg1"/>
              </a:solidFill>
            </a:endParaRPr>
          </a:p>
          <a:p>
            <a:r>
              <a:rPr lang="es-ES" sz="3038" dirty="0">
                <a:solidFill>
                  <a:schemeClr val="bg1"/>
                </a:solidFill>
              </a:rPr>
              <a:t>Objetivos Microsoft</a:t>
            </a:r>
          </a:p>
          <a:p>
            <a:endParaRPr lang="es-ES" sz="3038" dirty="0">
              <a:solidFill>
                <a:schemeClr val="bg1"/>
              </a:solidFill>
            </a:endParaRPr>
          </a:p>
        </p:txBody>
      </p:sp>
    </p:spTree>
    <p:extLst>
      <p:ext uri="{BB962C8B-B14F-4D97-AF65-F5344CB8AC3E}">
        <p14:creationId xmlns:p14="http://schemas.microsoft.com/office/powerpoint/2010/main" val="23396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 presetClass="entr" presetSubtype="0" fill="hold" nodeType="withEffect">
                                  <p:stCondLst>
                                    <p:cond delay="0"/>
                                  </p:stCondLst>
                                  <p:childTnLst>
                                    <p:set>
                                      <p:cBhvr>
                                        <p:cTn id="38" dur="1" fill="hold">
                                          <p:stCondLst>
                                            <p:cond delay="0"/>
                                          </p:stCondLst>
                                        </p:cTn>
                                        <p:tgtEl>
                                          <p:spTgt spid="40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ervidorlibreuam.com/wp-content/uploads/2015/12/Ofc365_Orng166_D_rg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698" y="2674941"/>
            <a:ext cx="2406238" cy="8330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n.share-gate.com/~/media/Modules/EviBlog/SharegateBlog/2013/January/SharePoint-2013-Logo-Migration.ashx"/>
          <p:cNvPicPr>
            <a:picLocks noChangeAspect="1" noChangeArrowheads="1"/>
          </p:cNvPicPr>
          <p:nvPr/>
        </p:nvPicPr>
        <p:blipFill rotWithShape="1">
          <a:blip r:embed="rId4">
            <a:extLst>
              <a:ext uri="{28A0092B-C50C-407E-A947-70E740481C1C}">
                <a14:useLocalDpi xmlns:a14="http://schemas.microsoft.com/office/drawing/2010/main" val="0"/>
              </a:ext>
            </a:extLst>
          </a:blip>
          <a:srcRect l="5515"/>
          <a:stretch/>
        </p:blipFill>
        <p:spPr bwMode="auto">
          <a:xfrm>
            <a:off x="6156012" y="1741253"/>
            <a:ext cx="2519137" cy="8502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sotesa.com/wp-content/uploads/2016/03/windows_az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0077" y="3625787"/>
            <a:ext cx="3091010" cy="11180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ithemes.com/wp-content/uploads/2012/07/mobile3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3612" y="4293907"/>
            <a:ext cx="2238158" cy="152601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3495675" y="4734223"/>
            <a:ext cx="637846" cy="209253"/>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Picture 2" descr="http://vignette2.wikia.nocookie.net/lossimpson/images/b/bd/Homer_Simpson.png/revision/latest?cb=20100522180809&amp;path-prefix=es"/>
          <p:cNvPicPr>
            <a:picLocks noChangeAspect="1" noChangeArrowheads="1"/>
          </p:cNvPicPr>
          <p:nvPr/>
        </p:nvPicPr>
        <p:blipFill rotWithShape="1">
          <a:blip r:embed="rId7">
            <a:extLst>
              <a:ext uri="{28A0092B-C50C-407E-A947-70E740481C1C}">
                <a14:useLocalDpi xmlns:a14="http://schemas.microsoft.com/office/drawing/2010/main" val="0"/>
              </a:ext>
            </a:extLst>
          </a:blip>
          <a:srcRect b="59594"/>
          <a:stretch/>
        </p:blipFill>
        <p:spPr bwMode="auto">
          <a:xfrm flipH="1">
            <a:off x="-745094" y="4436781"/>
            <a:ext cx="2899332" cy="1563969"/>
          </a:xfrm>
          <a:prstGeom prst="rect">
            <a:avLst/>
          </a:prstGeom>
          <a:noFill/>
          <a:extLst>
            <a:ext uri="{909E8E84-426E-40DD-AFC4-6F175D3DCCD1}">
              <a14:hiddenFill xmlns:a14="http://schemas.microsoft.com/office/drawing/2010/main">
                <a:solidFill>
                  <a:srgbClr val="FFFFFF"/>
                </a:solidFill>
              </a14:hiddenFill>
            </a:ext>
          </a:extLst>
        </p:spPr>
      </p:pic>
      <p:sp>
        <p:nvSpPr>
          <p:cNvPr id="25" name="Marcador de contenido 3"/>
          <p:cNvSpPr>
            <a:spLocks noGrp="1"/>
          </p:cNvSpPr>
          <p:nvPr>
            <p:ph sz="quarter" idx="13"/>
          </p:nvPr>
        </p:nvSpPr>
        <p:spPr>
          <a:xfrm>
            <a:off x="571645" y="2537708"/>
            <a:ext cx="4084187" cy="1628171"/>
          </a:xfrm>
        </p:spPr>
        <p:txBody>
          <a:bodyPr/>
          <a:lstStyle/>
          <a:p>
            <a:pPr marL="214313" indent="-214313">
              <a:buFont typeface="Arial" panose="020B0604020202020204" pitchFamily="34" charset="0"/>
              <a:buChar char="•"/>
            </a:pPr>
            <a:r>
              <a:rPr lang="es-ES" b="1" dirty="0"/>
              <a:t>Office 365 y </a:t>
            </a:r>
            <a:r>
              <a:rPr lang="es-ES" b="1" dirty="0" err="1"/>
              <a:t>Azure</a:t>
            </a:r>
            <a:r>
              <a:rPr lang="es-ES" b="1" dirty="0"/>
              <a:t> ¿</a:t>
            </a:r>
            <a:r>
              <a:rPr lang="es-ES" b="1" i="1" dirty="0"/>
              <a:t>Cloud </a:t>
            </a:r>
            <a:r>
              <a:rPr lang="es-ES" b="1" i="1" dirty="0" err="1"/>
              <a:t>identity</a:t>
            </a:r>
            <a:r>
              <a:rPr lang="es-ES" b="1" dirty="0"/>
              <a:t>?</a:t>
            </a:r>
          </a:p>
          <a:p>
            <a:pPr marL="214313" indent="-214313">
              <a:buFont typeface="Arial" panose="020B0604020202020204" pitchFamily="34" charset="0"/>
              <a:buChar char="•"/>
            </a:pPr>
            <a:endParaRPr lang="es-ES" b="1" dirty="0"/>
          </a:p>
          <a:p>
            <a:pPr marL="214313" indent="-214313">
              <a:buFont typeface="Arial" panose="020B0604020202020204" pitchFamily="34" charset="0"/>
              <a:buChar char="•"/>
            </a:pPr>
            <a:r>
              <a:rPr lang="es-ES" b="1" dirty="0"/>
              <a:t>App nativa </a:t>
            </a:r>
            <a:r>
              <a:rPr lang="es-ES" dirty="0"/>
              <a:t>consumiendo</a:t>
            </a:r>
            <a:r>
              <a:rPr lang="es-ES" b="1" dirty="0"/>
              <a:t> servicios Microsoft</a:t>
            </a:r>
          </a:p>
          <a:p>
            <a:pPr marL="214313" indent="-214313">
              <a:buFont typeface="Arial" panose="020B0604020202020204" pitchFamily="34" charset="0"/>
              <a:buChar char="•"/>
            </a:pPr>
            <a:endParaRPr lang="es-ES" b="1" dirty="0"/>
          </a:p>
          <a:p>
            <a:pPr marL="214313" indent="-214313">
              <a:buFont typeface="Arial" panose="020B0604020202020204" pitchFamily="34" charset="0"/>
              <a:buChar char="•"/>
            </a:pPr>
            <a:r>
              <a:rPr lang="es-ES" dirty="0"/>
              <a:t>Bajar a las catacumbas</a:t>
            </a:r>
            <a:r>
              <a:rPr lang="es-ES" b="1" dirty="0"/>
              <a:t> ¡Ver código!</a:t>
            </a:r>
          </a:p>
          <a:p>
            <a:endParaRPr lang="es-ES" b="1" dirty="0"/>
          </a:p>
          <a:p>
            <a:endParaRPr lang="es-ES" b="1" dirty="0"/>
          </a:p>
          <a:p>
            <a:endParaRPr lang="es-ES" dirty="0"/>
          </a:p>
          <a:p>
            <a:endParaRPr lang="es-ES" dirty="0"/>
          </a:p>
          <a:p>
            <a:endParaRPr lang="en-US" dirty="0"/>
          </a:p>
          <a:p>
            <a:endParaRPr lang="en-US" dirty="0"/>
          </a:p>
        </p:txBody>
      </p:sp>
      <p:cxnSp>
        <p:nvCxnSpPr>
          <p:cNvPr id="26" name="Straight Arrow Connector 14"/>
          <p:cNvCxnSpPr/>
          <p:nvPr/>
        </p:nvCxnSpPr>
        <p:spPr>
          <a:xfrm rot="5400000" flipH="1" flipV="1">
            <a:off x="3918431" y="2163916"/>
            <a:ext cx="2795137" cy="1144535"/>
          </a:xfrm>
          <a:prstGeom prst="curvedConnector2">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14"/>
          <p:cNvCxnSpPr/>
          <p:nvPr/>
        </p:nvCxnSpPr>
        <p:spPr>
          <a:xfrm rot="5400000" flipH="1" flipV="1">
            <a:off x="4558936" y="2525788"/>
            <a:ext cx="1967390" cy="1248536"/>
          </a:xfrm>
          <a:prstGeom prst="curvedConnector2">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14"/>
          <p:cNvCxnSpPr>
            <a:endCxn id="6" idx="1"/>
          </p:cNvCxnSpPr>
          <p:nvPr/>
        </p:nvCxnSpPr>
        <p:spPr>
          <a:xfrm flipV="1">
            <a:off x="5029200" y="3091443"/>
            <a:ext cx="1313498" cy="1090032"/>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14"/>
          <p:cNvCxnSpPr/>
          <p:nvPr/>
        </p:nvCxnSpPr>
        <p:spPr>
          <a:xfrm>
            <a:off x="5201025" y="4562475"/>
            <a:ext cx="1141673" cy="715681"/>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72" name="Picture 4" descr="http://logonoid.com/images/outlook-logo.png"/>
          <p:cNvPicPr>
            <a:picLocks noChangeAspect="1" noChangeArrowheads="1"/>
          </p:cNvPicPr>
          <p:nvPr/>
        </p:nvPicPr>
        <p:blipFill rotWithShape="1">
          <a:blip r:embed="rId8">
            <a:extLst>
              <a:ext uri="{28A0092B-C50C-407E-A947-70E740481C1C}">
                <a14:useLocalDpi xmlns:a14="http://schemas.microsoft.com/office/drawing/2010/main" val="0"/>
              </a:ext>
            </a:extLst>
          </a:blip>
          <a:srcRect l="2044" r="2769"/>
          <a:stretch/>
        </p:blipFill>
        <p:spPr bwMode="auto">
          <a:xfrm>
            <a:off x="5910037" y="1008587"/>
            <a:ext cx="2281463" cy="6600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aidanfinn.com/wp-content/uploads/2015/06/azure-active-directory1-174x13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2714" y="4884092"/>
            <a:ext cx="1243013" cy="9358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14"/>
          <p:cNvCxnSpPr/>
          <p:nvPr/>
        </p:nvCxnSpPr>
        <p:spPr>
          <a:xfrm>
            <a:off x="5148263" y="4352926"/>
            <a:ext cx="1109398" cy="10703"/>
          </a:xfrm>
          <a:prstGeom prst="straightConnector1">
            <a:avLst/>
          </a:prstGeom>
          <a:ln w="38100">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4" name="Título 1"/>
          <p:cNvSpPr txBox="1">
            <a:spLocks/>
          </p:cNvSpPr>
          <p:nvPr/>
        </p:nvSpPr>
        <p:spPr>
          <a:xfrm>
            <a:off x="389436" y="1028702"/>
            <a:ext cx="8363938" cy="560923"/>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s-ES" sz="3038" dirty="0">
                <a:solidFill>
                  <a:schemeClr val="bg1"/>
                </a:solidFill>
              </a:rPr>
              <a:t>Introducción</a:t>
            </a:r>
          </a:p>
          <a:p>
            <a:endParaRPr lang="es-ES" sz="3038" dirty="0">
              <a:solidFill>
                <a:schemeClr val="bg1"/>
              </a:solidFill>
            </a:endParaRPr>
          </a:p>
          <a:p>
            <a:r>
              <a:rPr lang="es-ES" sz="3038" dirty="0">
                <a:solidFill>
                  <a:schemeClr val="bg1"/>
                </a:solidFill>
              </a:rPr>
              <a:t>Objetivos de esta sesión</a:t>
            </a:r>
          </a:p>
          <a:p>
            <a:endParaRPr lang="es-ES" sz="3038" dirty="0">
              <a:solidFill>
                <a:schemeClr val="bg1"/>
              </a:solidFill>
            </a:endParaRPr>
          </a:p>
        </p:txBody>
      </p:sp>
      <p:pic>
        <p:nvPicPr>
          <p:cNvPr id="1026" name="Picture 2" descr="https://www.xamarin.com/content/images/pages/branding/assets/xamag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0557" y="3801235"/>
            <a:ext cx="1784320" cy="178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72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par>
                                <p:cTn id="11" presetID="14"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animEffect transition="in" filter="randombar(horizontal)">
                                      <p:cBhvr>
                                        <p:cTn id="25" dur="500"/>
                                        <p:tgtEl>
                                          <p:spTgt spid="7172"/>
                                        </p:tgtEl>
                                      </p:cBhvr>
                                    </p:animEffect>
                                  </p:childTnLst>
                                </p:cTn>
                              </p:par>
                              <p:par>
                                <p:cTn id="26" presetID="14" presetClass="entr" presetSubtype="1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randombar(horizontal)">
                                      <p:cBhvr>
                                        <p:cTn id="28" dur="500"/>
                                        <p:tgtEl>
                                          <p:spTgt spid="205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xEl>
                                              <p:pRg st="4" end="4"/>
                                            </p:txEl>
                                          </p:spTgt>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Comunicando con Office 365</a:t>
            </a:r>
          </a:p>
        </p:txBody>
      </p:sp>
      <p:sp>
        <p:nvSpPr>
          <p:cNvPr id="3" name="Marcador de texto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74848739"/>
      </p:ext>
    </p:extLst>
  </p:cSld>
  <p:clrMapOvr>
    <a:masterClrMapping/>
  </p:clrMapOvr>
  <p:timing>
    <p:tnLst>
      <p:par>
        <p:cTn id="1" dur="indefinite" restart="never" nodeType="tmRoot"/>
      </p:par>
    </p:tnLst>
  </p:timing>
</p:sld>
</file>

<file path=ppt/theme/theme1.xml><?xml version="1.0" encoding="utf-8"?>
<a:theme xmlns:a="http://schemas.openxmlformats.org/drawingml/2006/main" name="SPSBCN16-Template">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6-Template.potx" id="{77C32EA3-63BF-4E3B-B801-73A246840EDD}" vid="{1522EE2A-0561-4E66-8B5A-C4EDB7EFEA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SPSBCN16-Template</Template>
  <TotalTime>0</TotalTime>
  <Words>2028</Words>
  <Application>Microsoft Office PowerPoint</Application>
  <PresentationFormat>On-screen Show (4:3)</PresentationFormat>
  <Paragraphs>181</Paragraphs>
  <Slides>24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Consolas</vt:lpstr>
      <vt:lpstr>Segoe Pro Light</vt:lpstr>
      <vt:lpstr>Segoe UI</vt:lpstr>
      <vt:lpstr>Segoe UI Black</vt:lpstr>
      <vt:lpstr>Segoe UI Light</vt:lpstr>
      <vt:lpstr>Wingdings</vt:lpstr>
      <vt:lpstr>SPSBCN16-Template</vt:lpstr>
      <vt:lpstr>Un Xarepoint en la mochila v2.0</vt:lpstr>
      <vt:lpstr>Thanks to our Sponsors</vt:lpstr>
      <vt:lpstr>PowerPoint Presentation</vt:lpstr>
      <vt:lpstr>Xarepoint,  mejor en tu mochila…</vt:lpstr>
      <vt:lpstr>Agenda</vt:lpstr>
      <vt:lpstr>Introducción</vt:lpstr>
      <vt:lpstr>PowerPoint Presentation</vt:lpstr>
      <vt:lpstr>PowerPoint Presentation</vt:lpstr>
      <vt:lpstr>Comunicando con Office 365</vt:lpstr>
      <vt:lpstr>Comunicando con Office 365</vt:lpstr>
      <vt:lpstr>Azure Cloud Identity</vt:lpstr>
      <vt:lpstr>Push Notification service</vt:lpstr>
      <vt:lpstr>Paradigma Mobile App</vt:lpstr>
      <vt:lpstr>Cross-Platform</vt:lpstr>
      <vt:lpstr>Cross-Platform</vt:lpstr>
      <vt:lpstr>Xamarin</vt:lpstr>
      <vt:lpstr>Xamarin vs Xamarin Forms</vt:lpstr>
      <vt:lpstr>Mobile in Azure</vt:lpstr>
      <vt:lpstr>Azure Mobile Apps</vt:lpstr>
      <vt:lpstr>Push Notifications: Notification Hubs</vt:lpstr>
      <vt:lpstr>PowerPoint Presentation</vt:lpstr>
      <vt:lpstr>PowerPoint Presentation</vt:lpstr>
      <vt:lpstr>Thanks to our Sponsors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2016-09-27T15:24:24Z</dcterms:created>
  <dcterms:modified xsi:type="dcterms:W3CDTF">2016-10-01T11:01:30Z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